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0"/>
  </p:notesMasterIdLst>
  <p:sldIdLst>
    <p:sldId id="258" r:id="rId2"/>
    <p:sldId id="320" r:id="rId3"/>
    <p:sldId id="2338" r:id="rId4"/>
    <p:sldId id="2317" r:id="rId5"/>
    <p:sldId id="2318" r:id="rId6"/>
    <p:sldId id="2320" r:id="rId7"/>
    <p:sldId id="2321" r:id="rId8"/>
    <p:sldId id="2322" r:id="rId9"/>
    <p:sldId id="2325" r:id="rId10"/>
    <p:sldId id="2324" r:id="rId11"/>
    <p:sldId id="2323" r:id="rId12"/>
    <p:sldId id="2326" r:id="rId13"/>
    <p:sldId id="2327" r:id="rId14"/>
    <p:sldId id="2328" r:id="rId15"/>
    <p:sldId id="2329" r:id="rId16"/>
    <p:sldId id="2330" r:id="rId17"/>
    <p:sldId id="2364" r:id="rId18"/>
    <p:sldId id="2366" r:id="rId19"/>
    <p:sldId id="2365" r:id="rId20"/>
    <p:sldId id="2367" r:id="rId21"/>
    <p:sldId id="2368" r:id="rId22"/>
    <p:sldId id="2403" r:id="rId23"/>
    <p:sldId id="2404" r:id="rId24"/>
    <p:sldId id="2339" r:id="rId25"/>
    <p:sldId id="2319" r:id="rId26"/>
    <p:sldId id="2369" r:id="rId27"/>
    <p:sldId id="2370" r:id="rId28"/>
    <p:sldId id="2371" r:id="rId29"/>
    <p:sldId id="2372" r:id="rId30"/>
    <p:sldId id="2373" r:id="rId31"/>
    <p:sldId id="2374" r:id="rId32"/>
    <p:sldId id="2331" r:id="rId33"/>
    <p:sldId id="2332" r:id="rId34"/>
    <p:sldId id="2340" r:id="rId35"/>
    <p:sldId id="2336" r:id="rId36"/>
    <p:sldId id="2337" r:id="rId37"/>
    <p:sldId id="2341" r:id="rId38"/>
    <p:sldId id="2342" r:id="rId39"/>
    <p:sldId id="2378" r:id="rId40"/>
    <p:sldId id="2384" r:id="rId41"/>
    <p:sldId id="2379" r:id="rId42"/>
    <p:sldId id="2380" r:id="rId43"/>
    <p:sldId id="2381" r:id="rId44"/>
    <p:sldId id="2382" r:id="rId45"/>
    <p:sldId id="2383" r:id="rId46"/>
    <p:sldId id="2385" r:id="rId47"/>
    <p:sldId id="2386" r:id="rId48"/>
    <p:sldId id="2389" r:id="rId49"/>
    <p:sldId id="2387" r:id="rId50"/>
    <p:sldId id="2388" r:id="rId51"/>
    <p:sldId id="2345" r:id="rId52"/>
    <p:sldId id="2343" r:id="rId53"/>
    <p:sldId id="2390" r:id="rId54"/>
    <p:sldId id="2346" r:id="rId55"/>
    <p:sldId id="2392" r:id="rId56"/>
    <p:sldId id="2393" r:id="rId57"/>
    <p:sldId id="2394" r:id="rId58"/>
    <p:sldId id="2395" r:id="rId59"/>
    <p:sldId id="2396" r:id="rId60"/>
    <p:sldId id="2397" r:id="rId61"/>
    <p:sldId id="2398" r:id="rId62"/>
    <p:sldId id="2399" r:id="rId63"/>
    <p:sldId id="2347" r:id="rId64"/>
    <p:sldId id="2344" r:id="rId65"/>
    <p:sldId id="2348" r:id="rId66"/>
    <p:sldId id="2349" r:id="rId67"/>
    <p:sldId id="2358" r:id="rId68"/>
    <p:sldId id="2400" r:id="rId69"/>
    <p:sldId id="2350" r:id="rId70"/>
    <p:sldId id="2351" r:id="rId71"/>
    <p:sldId id="2401" r:id="rId72"/>
    <p:sldId id="2352" r:id="rId73"/>
    <p:sldId id="2402" r:id="rId74"/>
    <p:sldId id="2353" r:id="rId75"/>
    <p:sldId id="2354" r:id="rId76"/>
    <p:sldId id="2356" r:id="rId77"/>
    <p:sldId id="2363" r:id="rId78"/>
    <p:sldId id="276"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 sw" initials="ls" lastIdx="1" clrIdx="0">
    <p:extLst>
      <p:ext uri="{19B8F6BF-5375-455C-9EA6-DF929625EA0E}">
        <p15:presenceInfo xmlns:p15="http://schemas.microsoft.com/office/powerpoint/2012/main" userId="1c570b0738db62a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47996"/>
    <a:srgbClr val="555555"/>
    <a:srgbClr val="E83428"/>
    <a:srgbClr val="4F4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9" autoAdjust="0"/>
    <p:restoredTop sz="84615" autoAdjust="0"/>
  </p:normalViewPr>
  <p:slideViewPr>
    <p:cSldViewPr snapToGrid="0" showGuides="1">
      <p:cViewPr varScale="1">
        <p:scale>
          <a:sx n="84" d="100"/>
          <a:sy n="84" d="100"/>
        </p:scale>
        <p:origin x="32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03BDA3-17DB-4089-99CB-1A5848BEE4EF}" type="datetimeFigureOut">
              <a:rPr lang="zh-CN" altLang="en-US" smtClean="0"/>
              <a:t>2023/5/5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1A27E9-8FC6-4EB1-8C2C-342AD38BDE97}" type="slidenum">
              <a:rPr lang="zh-CN" altLang="en-US" smtClean="0"/>
              <a:t>‹#›</a:t>
            </a:fld>
            <a:endParaRPr lang="zh-CN" altLang="en-US"/>
          </a:p>
        </p:txBody>
      </p:sp>
    </p:spTree>
    <p:extLst>
      <p:ext uri="{BB962C8B-B14F-4D97-AF65-F5344CB8AC3E}">
        <p14:creationId xmlns:p14="http://schemas.microsoft.com/office/powerpoint/2010/main" val="337956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1</a:t>
            </a:fld>
            <a:endParaRPr lang="zh-CN" altLang="en-US"/>
          </a:p>
        </p:txBody>
      </p:sp>
    </p:spTree>
    <p:extLst>
      <p:ext uri="{BB962C8B-B14F-4D97-AF65-F5344CB8AC3E}">
        <p14:creationId xmlns:p14="http://schemas.microsoft.com/office/powerpoint/2010/main" val="15551378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30000"/>
              </a:lnSpc>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12</a:t>
            </a:fld>
            <a:endParaRPr lang="zh-CN" altLang="en-US"/>
          </a:p>
        </p:txBody>
      </p:sp>
    </p:spTree>
    <p:extLst>
      <p:ext uri="{BB962C8B-B14F-4D97-AF65-F5344CB8AC3E}">
        <p14:creationId xmlns:p14="http://schemas.microsoft.com/office/powerpoint/2010/main" val="2450448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30000"/>
              </a:lnSpc>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13</a:t>
            </a:fld>
            <a:endParaRPr lang="zh-CN" altLang="en-US"/>
          </a:p>
        </p:txBody>
      </p:sp>
    </p:spTree>
    <p:extLst>
      <p:ext uri="{BB962C8B-B14F-4D97-AF65-F5344CB8AC3E}">
        <p14:creationId xmlns:p14="http://schemas.microsoft.com/office/powerpoint/2010/main" val="2356715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30000"/>
              </a:lnSpc>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14</a:t>
            </a:fld>
            <a:endParaRPr lang="zh-CN" altLang="en-US"/>
          </a:p>
        </p:txBody>
      </p:sp>
    </p:spTree>
    <p:extLst>
      <p:ext uri="{BB962C8B-B14F-4D97-AF65-F5344CB8AC3E}">
        <p14:creationId xmlns:p14="http://schemas.microsoft.com/office/powerpoint/2010/main" val="22966400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30000"/>
              </a:lnSpc>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15</a:t>
            </a:fld>
            <a:endParaRPr lang="zh-CN" altLang="en-US"/>
          </a:p>
        </p:txBody>
      </p:sp>
    </p:spTree>
    <p:extLst>
      <p:ext uri="{BB962C8B-B14F-4D97-AF65-F5344CB8AC3E}">
        <p14:creationId xmlns:p14="http://schemas.microsoft.com/office/powerpoint/2010/main" val="2528741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16</a:t>
            </a:fld>
            <a:endParaRPr lang="zh-CN" altLang="en-US"/>
          </a:p>
        </p:txBody>
      </p:sp>
    </p:spTree>
    <p:extLst>
      <p:ext uri="{BB962C8B-B14F-4D97-AF65-F5344CB8AC3E}">
        <p14:creationId xmlns:p14="http://schemas.microsoft.com/office/powerpoint/2010/main" val="32174143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17</a:t>
            </a:fld>
            <a:endParaRPr lang="zh-CN" altLang="en-US"/>
          </a:p>
        </p:txBody>
      </p:sp>
    </p:spTree>
    <p:extLst>
      <p:ext uri="{BB962C8B-B14F-4D97-AF65-F5344CB8AC3E}">
        <p14:creationId xmlns:p14="http://schemas.microsoft.com/office/powerpoint/2010/main" val="8187836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18</a:t>
            </a:fld>
            <a:endParaRPr lang="zh-CN" altLang="en-US"/>
          </a:p>
        </p:txBody>
      </p:sp>
    </p:spTree>
    <p:extLst>
      <p:ext uri="{BB962C8B-B14F-4D97-AF65-F5344CB8AC3E}">
        <p14:creationId xmlns:p14="http://schemas.microsoft.com/office/powerpoint/2010/main" val="2236714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19</a:t>
            </a:fld>
            <a:endParaRPr lang="zh-CN" altLang="en-US"/>
          </a:p>
        </p:txBody>
      </p:sp>
    </p:spTree>
    <p:extLst>
      <p:ext uri="{BB962C8B-B14F-4D97-AF65-F5344CB8AC3E}">
        <p14:creationId xmlns:p14="http://schemas.microsoft.com/office/powerpoint/2010/main" val="16811795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20</a:t>
            </a:fld>
            <a:endParaRPr lang="zh-CN" altLang="en-US"/>
          </a:p>
        </p:txBody>
      </p:sp>
    </p:spTree>
    <p:extLst>
      <p:ext uri="{BB962C8B-B14F-4D97-AF65-F5344CB8AC3E}">
        <p14:creationId xmlns:p14="http://schemas.microsoft.com/office/powerpoint/2010/main" val="19296902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21</a:t>
            </a:fld>
            <a:endParaRPr lang="zh-CN" altLang="en-US"/>
          </a:p>
        </p:txBody>
      </p:sp>
    </p:spTree>
    <p:extLst>
      <p:ext uri="{BB962C8B-B14F-4D97-AF65-F5344CB8AC3E}">
        <p14:creationId xmlns:p14="http://schemas.microsoft.com/office/powerpoint/2010/main" val="2165469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04800" algn="just">
              <a:lnSpc>
                <a:spcPct val="130000"/>
              </a:lnSpc>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4</a:t>
            </a:fld>
            <a:endParaRPr lang="zh-CN" altLang="en-US"/>
          </a:p>
        </p:txBody>
      </p:sp>
    </p:spTree>
    <p:extLst>
      <p:ext uri="{BB962C8B-B14F-4D97-AF65-F5344CB8AC3E}">
        <p14:creationId xmlns:p14="http://schemas.microsoft.com/office/powerpoint/2010/main" val="3988907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22</a:t>
            </a:fld>
            <a:endParaRPr lang="zh-CN" altLang="en-US"/>
          </a:p>
        </p:txBody>
      </p:sp>
    </p:spTree>
    <p:extLst>
      <p:ext uri="{BB962C8B-B14F-4D97-AF65-F5344CB8AC3E}">
        <p14:creationId xmlns:p14="http://schemas.microsoft.com/office/powerpoint/2010/main" val="26924098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23</a:t>
            </a:fld>
            <a:endParaRPr lang="zh-CN" altLang="en-US"/>
          </a:p>
        </p:txBody>
      </p:sp>
    </p:spTree>
    <p:extLst>
      <p:ext uri="{BB962C8B-B14F-4D97-AF65-F5344CB8AC3E}">
        <p14:creationId xmlns:p14="http://schemas.microsoft.com/office/powerpoint/2010/main" val="39203466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25</a:t>
            </a:fld>
            <a:endParaRPr lang="zh-CN" altLang="en-US"/>
          </a:p>
        </p:txBody>
      </p:sp>
    </p:spTree>
    <p:extLst>
      <p:ext uri="{BB962C8B-B14F-4D97-AF65-F5344CB8AC3E}">
        <p14:creationId xmlns:p14="http://schemas.microsoft.com/office/powerpoint/2010/main" val="22224710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26</a:t>
            </a:fld>
            <a:endParaRPr lang="zh-CN" altLang="en-US"/>
          </a:p>
        </p:txBody>
      </p:sp>
    </p:spTree>
    <p:extLst>
      <p:ext uri="{BB962C8B-B14F-4D97-AF65-F5344CB8AC3E}">
        <p14:creationId xmlns:p14="http://schemas.microsoft.com/office/powerpoint/2010/main" val="3046376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27</a:t>
            </a:fld>
            <a:endParaRPr lang="zh-CN" altLang="en-US"/>
          </a:p>
        </p:txBody>
      </p:sp>
    </p:spTree>
    <p:extLst>
      <p:ext uri="{BB962C8B-B14F-4D97-AF65-F5344CB8AC3E}">
        <p14:creationId xmlns:p14="http://schemas.microsoft.com/office/powerpoint/2010/main" val="16279436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28</a:t>
            </a:fld>
            <a:endParaRPr lang="zh-CN" altLang="en-US"/>
          </a:p>
        </p:txBody>
      </p:sp>
    </p:spTree>
    <p:extLst>
      <p:ext uri="{BB962C8B-B14F-4D97-AF65-F5344CB8AC3E}">
        <p14:creationId xmlns:p14="http://schemas.microsoft.com/office/powerpoint/2010/main" val="2525678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29</a:t>
            </a:fld>
            <a:endParaRPr lang="zh-CN" altLang="en-US"/>
          </a:p>
        </p:txBody>
      </p:sp>
    </p:spTree>
    <p:extLst>
      <p:ext uri="{BB962C8B-B14F-4D97-AF65-F5344CB8AC3E}">
        <p14:creationId xmlns:p14="http://schemas.microsoft.com/office/powerpoint/2010/main" val="3280907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30</a:t>
            </a:fld>
            <a:endParaRPr lang="zh-CN" altLang="en-US"/>
          </a:p>
        </p:txBody>
      </p:sp>
    </p:spTree>
    <p:extLst>
      <p:ext uri="{BB962C8B-B14F-4D97-AF65-F5344CB8AC3E}">
        <p14:creationId xmlns:p14="http://schemas.microsoft.com/office/powerpoint/2010/main" val="362717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31</a:t>
            </a:fld>
            <a:endParaRPr lang="zh-CN" altLang="en-US"/>
          </a:p>
        </p:txBody>
      </p:sp>
    </p:spTree>
    <p:extLst>
      <p:ext uri="{BB962C8B-B14F-4D97-AF65-F5344CB8AC3E}">
        <p14:creationId xmlns:p14="http://schemas.microsoft.com/office/powerpoint/2010/main" val="28843022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32</a:t>
            </a:fld>
            <a:endParaRPr lang="zh-CN" altLang="en-US"/>
          </a:p>
        </p:txBody>
      </p:sp>
    </p:spTree>
    <p:extLst>
      <p:ext uri="{BB962C8B-B14F-4D97-AF65-F5344CB8AC3E}">
        <p14:creationId xmlns:p14="http://schemas.microsoft.com/office/powerpoint/2010/main" val="755081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a:t>
            </a:fld>
            <a:endParaRPr lang="zh-CN" altLang="en-US"/>
          </a:p>
        </p:txBody>
      </p:sp>
    </p:spTree>
    <p:extLst>
      <p:ext uri="{BB962C8B-B14F-4D97-AF65-F5344CB8AC3E}">
        <p14:creationId xmlns:p14="http://schemas.microsoft.com/office/powerpoint/2010/main" val="11653884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33</a:t>
            </a:fld>
            <a:endParaRPr lang="zh-CN" altLang="en-US"/>
          </a:p>
        </p:txBody>
      </p:sp>
    </p:spTree>
    <p:extLst>
      <p:ext uri="{BB962C8B-B14F-4D97-AF65-F5344CB8AC3E}">
        <p14:creationId xmlns:p14="http://schemas.microsoft.com/office/powerpoint/2010/main" val="38163044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34</a:t>
            </a:fld>
            <a:endParaRPr lang="zh-CN" altLang="en-US"/>
          </a:p>
        </p:txBody>
      </p:sp>
    </p:spTree>
    <p:extLst>
      <p:ext uri="{BB962C8B-B14F-4D97-AF65-F5344CB8AC3E}">
        <p14:creationId xmlns:p14="http://schemas.microsoft.com/office/powerpoint/2010/main" val="1972645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35</a:t>
            </a:fld>
            <a:endParaRPr lang="zh-CN" altLang="en-US"/>
          </a:p>
        </p:txBody>
      </p:sp>
    </p:spTree>
    <p:extLst>
      <p:ext uri="{BB962C8B-B14F-4D97-AF65-F5344CB8AC3E}">
        <p14:creationId xmlns:p14="http://schemas.microsoft.com/office/powerpoint/2010/main" val="325459094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8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36</a:t>
            </a:fld>
            <a:endParaRPr lang="zh-CN" altLang="en-US"/>
          </a:p>
        </p:txBody>
      </p:sp>
    </p:spTree>
    <p:extLst>
      <p:ext uri="{BB962C8B-B14F-4D97-AF65-F5344CB8AC3E}">
        <p14:creationId xmlns:p14="http://schemas.microsoft.com/office/powerpoint/2010/main" val="811147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37</a:t>
            </a:fld>
            <a:endParaRPr lang="zh-CN" altLang="en-US"/>
          </a:p>
        </p:txBody>
      </p:sp>
    </p:spTree>
    <p:extLst>
      <p:ext uri="{BB962C8B-B14F-4D97-AF65-F5344CB8AC3E}">
        <p14:creationId xmlns:p14="http://schemas.microsoft.com/office/powerpoint/2010/main" val="28853519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38</a:t>
            </a:fld>
            <a:endParaRPr lang="zh-CN" altLang="en-US"/>
          </a:p>
        </p:txBody>
      </p:sp>
    </p:spTree>
    <p:extLst>
      <p:ext uri="{BB962C8B-B14F-4D97-AF65-F5344CB8AC3E}">
        <p14:creationId xmlns:p14="http://schemas.microsoft.com/office/powerpoint/2010/main" val="4233676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39</a:t>
            </a:fld>
            <a:endParaRPr lang="zh-CN" altLang="en-US"/>
          </a:p>
        </p:txBody>
      </p:sp>
    </p:spTree>
    <p:extLst>
      <p:ext uri="{BB962C8B-B14F-4D97-AF65-F5344CB8AC3E}">
        <p14:creationId xmlns:p14="http://schemas.microsoft.com/office/powerpoint/2010/main" val="15899438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40</a:t>
            </a:fld>
            <a:endParaRPr lang="zh-CN" altLang="en-US"/>
          </a:p>
        </p:txBody>
      </p:sp>
    </p:spTree>
    <p:extLst>
      <p:ext uri="{BB962C8B-B14F-4D97-AF65-F5344CB8AC3E}">
        <p14:creationId xmlns:p14="http://schemas.microsoft.com/office/powerpoint/2010/main" val="31076475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41</a:t>
            </a:fld>
            <a:endParaRPr lang="zh-CN" altLang="en-US"/>
          </a:p>
        </p:txBody>
      </p:sp>
    </p:spTree>
    <p:extLst>
      <p:ext uri="{BB962C8B-B14F-4D97-AF65-F5344CB8AC3E}">
        <p14:creationId xmlns:p14="http://schemas.microsoft.com/office/powerpoint/2010/main" val="42382447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42</a:t>
            </a:fld>
            <a:endParaRPr lang="zh-CN" altLang="en-US"/>
          </a:p>
        </p:txBody>
      </p:sp>
    </p:spTree>
    <p:extLst>
      <p:ext uri="{BB962C8B-B14F-4D97-AF65-F5344CB8AC3E}">
        <p14:creationId xmlns:p14="http://schemas.microsoft.com/office/powerpoint/2010/main" val="17637224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a:t>
            </a:fld>
            <a:endParaRPr lang="zh-CN" altLang="en-US"/>
          </a:p>
        </p:txBody>
      </p:sp>
    </p:spTree>
    <p:extLst>
      <p:ext uri="{BB962C8B-B14F-4D97-AF65-F5344CB8AC3E}">
        <p14:creationId xmlns:p14="http://schemas.microsoft.com/office/powerpoint/2010/main" val="12812562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43</a:t>
            </a:fld>
            <a:endParaRPr lang="zh-CN" altLang="en-US"/>
          </a:p>
        </p:txBody>
      </p:sp>
    </p:spTree>
    <p:extLst>
      <p:ext uri="{BB962C8B-B14F-4D97-AF65-F5344CB8AC3E}">
        <p14:creationId xmlns:p14="http://schemas.microsoft.com/office/powerpoint/2010/main" val="31467937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44</a:t>
            </a:fld>
            <a:endParaRPr lang="zh-CN" altLang="en-US"/>
          </a:p>
        </p:txBody>
      </p:sp>
    </p:spTree>
    <p:extLst>
      <p:ext uri="{BB962C8B-B14F-4D97-AF65-F5344CB8AC3E}">
        <p14:creationId xmlns:p14="http://schemas.microsoft.com/office/powerpoint/2010/main" val="17954009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45</a:t>
            </a:fld>
            <a:endParaRPr lang="zh-CN" altLang="en-US"/>
          </a:p>
        </p:txBody>
      </p:sp>
    </p:spTree>
    <p:extLst>
      <p:ext uri="{BB962C8B-B14F-4D97-AF65-F5344CB8AC3E}">
        <p14:creationId xmlns:p14="http://schemas.microsoft.com/office/powerpoint/2010/main" val="258228184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46</a:t>
            </a:fld>
            <a:endParaRPr lang="zh-CN" altLang="en-US"/>
          </a:p>
        </p:txBody>
      </p:sp>
    </p:spTree>
    <p:extLst>
      <p:ext uri="{BB962C8B-B14F-4D97-AF65-F5344CB8AC3E}">
        <p14:creationId xmlns:p14="http://schemas.microsoft.com/office/powerpoint/2010/main" val="11194726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47</a:t>
            </a:fld>
            <a:endParaRPr lang="zh-CN" altLang="en-US"/>
          </a:p>
        </p:txBody>
      </p:sp>
    </p:spTree>
    <p:extLst>
      <p:ext uri="{BB962C8B-B14F-4D97-AF65-F5344CB8AC3E}">
        <p14:creationId xmlns:p14="http://schemas.microsoft.com/office/powerpoint/2010/main" val="11239939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48</a:t>
            </a:fld>
            <a:endParaRPr lang="zh-CN" altLang="en-US"/>
          </a:p>
        </p:txBody>
      </p:sp>
    </p:spTree>
    <p:extLst>
      <p:ext uri="{BB962C8B-B14F-4D97-AF65-F5344CB8AC3E}">
        <p14:creationId xmlns:p14="http://schemas.microsoft.com/office/powerpoint/2010/main" val="12162340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49</a:t>
            </a:fld>
            <a:endParaRPr lang="zh-CN" altLang="en-US"/>
          </a:p>
        </p:txBody>
      </p:sp>
    </p:spTree>
    <p:extLst>
      <p:ext uri="{BB962C8B-B14F-4D97-AF65-F5344CB8AC3E}">
        <p14:creationId xmlns:p14="http://schemas.microsoft.com/office/powerpoint/2010/main" val="3795387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50</a:t>
            </a:fld>
            <a:endParaRPr lang="zh-CN" altLang="en-US"/>
          </a:p>
        </p:txBody>
      </p:sp>
    </p:spTree>
    <p:extLst>
      <p:ext uri="{BB962C8B-B14F-4D97-AF65-F5344CB8AC3E}">
        <p14:creationId xmlns:p14="http://schemas.microsoft.com/office/powerpoint/2010/main" val="68393173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52</a:t>
            </a:fld>
            <a:endParaRPr lang="zh-CN" altLang="en-US"/>
          </a:p>
        </p:txBody>
      </p:sp>
    </p:spTree>
    <p:extLst>
      <p:ext uri="{BB962C8B-B14F-4D97-AF65-F5344CB8AC3E}">
        <p14:creationId xmlns:p14="http://schemas.microsoft.com/office/powerpoint/2010/main" val="221151398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53</a:t>
            </a:fld>
            <a:endParaRPr lang="zh-CN" altLang="en-US"/>
          </a:p>
        </p:txBody>
      </p:sp>
    </p:spTree>
    <p:extLst>
      <p:ext uri="{BB962C8B-B14F-4D97-AF65-F5344CB8AC3E}">
        <p14:creationId xmlns:p14="http://schemas.microsoft.com/office/powerpoint/2010/main" val="17844949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7</a:t>
            </a:fld>
            <a:endParaRPr lang="zh-CN" altLang="en-US"/>
          </a:p>
        </p:txBody>
      </p:sp>
    </p:spTree>
    <p:extLst>
      <p:ext uri="{BB962C8B-B14F-4D97-AF65-F5344CB8AC3E}">
        <p14:creationId xmlns:p14="http://schemas.microsoft.com/office/powerpoint/2010/main" val="2748528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54</a:t>
            </a:fld>
            <a:endParaRPr lang="zh-CN" altLang="en-US"/>
          </a:p>
        </p:txBody>
      </p:sp>
    </p:spTree>
    <p:extLst>
      <p:ext uri="{BB962C8B-B14F-4D97-AF65-F5344CB8AC3E}">
        <p14:creationId xmlns:p14="http://schemas.microsoft.com/office/powerpoint/2010/main" val="317015918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55</a:t>
            </a:fld>
            <a:endParaRPr lang="zh-CN" altLang="en-US"/>
          </a:p>
        </p:txBody>
      </p:sp>
    </p:spTree>
    <p:extLst>
      <p:ext uri="{BB962C8B-B14F-4D97-AF65-F5344CB8AC3E}">
        <p14:creationId xmlns:p14="http://schemas.microsoft.com/office/powerpoint/2010/main" val="20739332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56</a:t>
            </a:fld>
            <a:endParaRPr lang="zh-CN" altLang="en-US"/>
          </a:p>
        </p:txBody>
      </p:sp>
    </p:spTree>
    <p:extLst>
      <p:ext uri="{BB962C8B-B14F-4D97-AF65-F5344CB8AC3E}">
        <p14:creationId xmlns:p14="http://schemas.microsoft.com/office/powerpoint/2010/main" val="3123431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57</a:t>
            </a:fld>
            <a:endParaRPr lang="zh-CN" altLang="en-US"/>
          </a:p>
        </p:txBody>
      </p:sp>
    </p:spTree>
    <p:extLst>
      <p:ext uri="{BB962C8B-B14F-4D97-AF65-F5344CB8AC3E}">
        <p14:creationId xmlns:p14="http://schemas.microsoft.com/office/powerpoint/2010/main" val="19814791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58</a:t>
            </a:fld>
            <a:endParaRPr lang="zh-CN" altLang="en-US"/>
          </a:p>
        </p:txBody>
      </p:sp>
    </p:spTree>
    <p:extLst>
      <p:ext uri="{BB962C8B-B14F-4D97-AF65-F5344CB8AC3E}">
        <p14:creationId xmlns:p14="http://schemas.microsoft.com/office/powerpoint/2010/main" val="19669313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59</a:t>
            </a:fld>
            <a:endParaRPr lang="zh-CN" altLang="en-US"/>
          </a:p>
        </p:txBody>
      </p:sp>
    </p:spTree>
    <p:extLst>
      <p:ext uri="{BB962C8B-B14F-4D97-AF65-F5344CB8AC3E}">
        <p14:creationId xmlns:p14="http://schemas.microsoft.com/office/powerpoint/2010/main" val="19140417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60</a:t>
            </a:fld>
            <a:endParaRPr lang="zh-CN" altLang="en-US"/>
          </a:p>
        </p:txBody>
      </p:sp>
    </p:spTree>
    <p:extLst>
      <p:ext uri="{BB962C8B-B14F-4D97-AF65-F5344CB8AC3E}">
        <p14:creationId xmlns:p14="http://schemas.microsoft.com/office/powerpoint/2010/main" val="17683708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61</a:t>
            </a:fld>
            <a:endParaRPr lang="zh-CN" altLang="en-US"/>
          </a:p>
        </p:txBody>
      </p:sp>
    </p:spTree>
    <p:extLst>
      <p:ext uri="{BB962C8B-B14F-4D97-AF65-F5344CB8AC3E}">
        <p14:creationId xmlns:p14="http://schemas.microsoft.com/office/powerpoint/2010/main" val="345689052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62</a:t>
            </a:fld>
            <a:endParaRPr lang="zh-CN" altLang="en-US"/>
          </a:p>
        </p:txBody>
      </p:sp>
    </p:spTree>
    <p:extLst>
      <p:ext uri="{BB962C8B-B14F-4D97-AF65-F5344CB8AC3E}">
        <p14:creationId xmlns:p14="http://schemas.microsoft.com/office/powerpoint/2010/main" val="379348461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64</a:t>
            </a:fld>
            <a:endParaRPr lang="zh-CN" altLang="en-US"/>
          </a:p>
        </p:txBody>
      </p:sp>
    </p:spTree>
    <p:extLst>
      <p:ext uri="{BB962C8B-B14F-4D97-AF65-F5344CB8AC3E}">
        <p14:creationId xmlns:p14="http://schemas.microsoft.com/office/powerpoint/2010/main" val="25808189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8</a:t>
            </a:fld>
            <a:endParaRPr lang="zh-CN" altLang="en-US"/>
          </a:p>
        </p:txBody>
      </p:sp>
    </p:spTree>
    <p:extLst>
      <p:ext uri="{BB962C8B-B14F-4D97-AF65-F5344CB8AC3E}">
        <p14:creationId xmlns:p14="http://schemas.microsoft.com/office/powerpoint/2010/main" val="226723348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65</a:t>
            </a:fld>
            <a:endParaRPr lang="zh-CN" altLang="en-US"/>
          </a:p>
        </p:txBody>
      </p:sp>
    </p:spTree>
    <p:extLst>
      <p:ext uri="{BB962C8B-B14F-4D97-AF65-F5344CB8AC3E}">
        <p14:creationId xmlns:p14="http://schemas.microsoft.com/office/powerpoint/2010/main" val="34646986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66</a:t>
            </a:fld>
            <a:endParaRPr lang="zh-CN" altLang="en-US"/>
          </a:p>
        </p:txBody>
      </p:sp>
    </p:spTree>
    <p:extLst>
      <p:ext uri="{BB962C8B-B14F-4D97-AF65-F5344CB8AC3E}">
        <p14:creationId xmlns:p14="http://schemas.microsoft.com/office/powerpoint/2010/main" val="36835865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69</a:t>
            </a:fld>
            <a:endParaRPr lang="zh-CN" altLang="en-US"/>
          </a:p>
        </p:txBody>
      </p:sp>
    </p:spTree>
    <p:extLst>
      <p:ext uri="{BB962C8B-B14F-4D97-AF65-F5344CB8AC3E}">
        <p14:creationId xmlns:p14="http://schemas.microsoft.com/office/powerpoint/2010/main" val="4534772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70</a:t>
            </a:fld>
            <a:endParaRPr lang="zh-CN" altLang="en-US"/>
          </a:p>
        </p:txBody>
      </p:sp>
    </p:spTree>
    <p:extLst>
      <p:ext uri="{BB962C8B-B14F-4D97-AF65-F5344CB8AC3E}">
        <p14:creationId xmlns:p14="http://schemas.microsoft.com/office/powerpoint/2010/main" val="17519452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71</a:t>
            </a:fld>
            <a:endParaRPr lang="zh-CN" altLang="en-US"/>
          </a:p>
        </p:txBody>
      </p:sp>
    </p:spTree>
    <p:extLst>
      <p:ext uri="{BB962C8B-B14F-4D97-AF65-F5344CB8AC3E}">
        <p14:creationId xmlns:p14="http://schemas.microsoft.com/office/powerpoint/2010/main" val="5354101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72</a:t>
            </a:fld>
            <a:endParaRPr lang="zh-CN" altLang="en-US"/>
          </a:p>
        </p:txBody>
      </p:sp>
    </p:spTree>
    <p:extLst>
      <p:ext uri="{BB962C8B-B14F-4D97-AF65-F5344CB8AC3E}">
        <p14:creationId xmlns:p14="http://schemas.microsoft.com/office/powerpoint/2010/main" val="42105340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73</a:t>
            </a:fld>
            <a:endParaRPr lang="zh-CN" altLang="en-US"/>
          </a:p>
        </p:txBody>
      </p:sp>
    </p:spTree>
    <p:extLst>
      <p:ext uri="{BB962C8B-B14F-4D97-AF65-F5344CB8AC3E}">
        <p14:creationId xmlns:p14="http://schemas.microsoft.com/office/powerpoint/2010/main" val="26227104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74</a:t>
            </a:fld>
            <a:endParaRPr lang="zh-CN" altLang="en-US"/>
          </a:p>
        </p:txBody>
      </p:sp>
    </p:spTree>
    <p:extLst>
      <p:ext uri="{BB962C8B-B14F-4D97-AF65-F5344CB8AC3E}">
        <p14:creationId xmlns:p14="http://schemas.microsoft.com/office/powerpoint/2010/main" val="27335956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75</a:t>
            </a:fld>
            <a:endParaRPr lang="zh-CN" altLang="en-US"/>
          </a:p>
        </p:txBody>
      </p:sp>
    </p:spTree>
    <p:extLst>
      <p:ext uri="{BB962C8B-B14F-4D97-AF65-F5344CB8AC3E}">
        <p14:creationId xmlns:p14="http://schemas.microsoft.com/office/powerpoint/2010/main" val="6545516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76</a:t>
            </a:fld>
            <a:endParaRPr lang="zh-CN" altLang="en-US"/>
          </a:p>
        </p:txBody>
      </p:sp>
    </p:spTree>
    <p:extLst>
      <p:ext uri="{BB962C8B-B14F-4D97-AF65-F5344CB8AC3E}">
        <p14:creationId xmlns:p14="http://schemas.microsoft.com/office/powerpoint/2010/main" val="32251612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9</a:t>
            </a:fld>
            <a:endParaRPr lang="zh-CN" altLang="en-US"/>
          </a:p>
        </p:txBody>
      </p:sp>
    </p:spTree>
    <p:extLst>
      <p:ext uri="{BB962C8B-B14F-4D97-AF65-F5344CB8AC3E}">
        <p14:creationId xmlns:p14="http://schemas.microsoft.com/office/powerpoint/2010/main" val="14870179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77</a:t>
            </a:fld>
            <a:endParaRPr lang="zh-CN" altLang="en-US"/>
          </a:p>
        </p:txBody>
      </p:sp>
    </p:spTree>
    <p:extLst>
      <p:ext uri="{BB962C8B-B14F-4D97-AF65-F5344CB8AC3E}">
        <p14:creationId xmlns:p14="http://schemas.microsoft.com/office/powerpoint/2010/main" val="1152025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kern="100" dirty="0">
              <a:effectLst/>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721A27E9-8FC6-4EB1-8C2C-342AD38BDE97}" type="slidenum">
              <a:rPr lang="zh-CN" altLang="en-US" smtClean="0"/>
              <a:t>10</a:t>
            </a:fld>
            <a:endParaRPr lang="zh-CN" altLang="en-US"/>
          </a:p>
        </p:txBody>
      </p:sp>
    </p:spTree>
    <p:extLst>
      <p:ext uri="{BB962C8B-B14F-4D97-AF65-F5344CB8AC3E}">
        <p14:creationId xmlns:p14="http://schemas.microsoft.com/office/powerpoint/2010/main" val="2653107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21A27E9-8FC6-4EB1-8C2C-342AD38BDE97}" type="slidenum">
              <a:rPr lang="zh-CN" altLang="en-US" smtClean="0"/>
              <a:t>11</a:t>
            </a:fld>
            <a:endParaRPr lang="zh-CN" altLang="en-US"/>
          </a:p>
        </p:txBody>
      </p:sp>
    </p:spTree>
    <p:extLst>
      <p:ext uri="{BB962C8B-B14F-4D97-AF65-F5344CB8AC3E}">
        <p14:creationId xmlns:p14="http://schemas.microsoft.com/office/powerpoint/2010/main" val="3446316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2F3FA03-A56B-4062-9505-4B39360F9B64}" type="datetimeFigureOut">
              <a:rPr lang="zh-CN" altLang="en-US" smtClean="0"/>
              <a:t>2023/5/5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84EBAA6-6753-4D2C-8225-F262100943CD}" type="slidenum">
              <a:rPr lang="zh-CN" altLang="en-US" smtClean="0"/>
              <a:t>‹#›</a:t>
            </a:fld>
            <a:endParaRPr lang="zh-CN" altLang="en-US"/>
          </a:p>
        </p:txBody>
      </p:sp>
    </p:spTree>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F3FA03-A56B-4062-9505-4B39360F9B64}" type="datetimeFigureOut">
              <a:rPr lang="zh-CN" altLang="en-US" smtClean="0"/>
              <a:t>2023/5/5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4EBAA6-6753-4D2C-8225-F262100943CD}" type="slidenum">
              <a:rPr lang="zh-CN" altLang="en-US" smtClean="0"/>
              <a:t>‹#›</a:t>
            </a:fld>
            <a:endParaRPr lang="zh-CN" altLang="en-US"/>
          </a:p>
        </p:txBody>
      </p:sp>
      <p:sp>
        <p:nvSpPr>
          <p:cNvPr id="8" name="矩形 7">
            <a:extLst>
              <a:ext uri="{FF2B5EF4-FFF2-40B4-BE49-F238E27FC236}">
                <a16:creationId xmlns:a16="http://schemas.microsoft.com/office/drawing/2014/main" id="{D7900EED-E535-32CA-64A7-FAE1D15BC722}"/>
              </a:ext>
            </a:extLst>
          </p:cNvPr>
          <p:cNvSpPr/>
          <p:nvPr userDrawn="1"/>
        </p:nvSpPr>
        <p:spPr>
          <a:xfrm>
            <a:off x="163773" y="-477672"/>
            <a:ext cx="674427" cy="477672"/>
          </a:xfrm>
          <a:prstGeom prst="rect">
            <a:avLst/>
          </a:prstGeom>
          <a:solidFill>
            <a:srgbClr val="5555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488BFA68-7AE8-AE0E-A808-8160352C05BB}"/>
              </a:ext>
            </a:extLst>
          </p:cNvPr>
          <p:cNvSpPr/>
          <p:nvPr userDrawn="1"/>
        </p:nvSpPr>
        <p:spPr>
          <a:xfrm>
            <a:off x="838200" y="-477672"/>
            <a:ext cx="674427" cy="477672"/>
          </a:xfrm>
          <a:prstGeom prst="rect">
            <a:avLst/>
          </a:prstGeom>
          <a:solidFill>
            <a:srgbClr val="E834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7.emf"/><Relationship Id="rId5" Type="http://schemas.openxmlformats.org/officeDocument/2006/relationships/oleObject" Target="file:///D:\BR280\&#27604;&#36187;&#22521;&#35757;&#20307;&#31995;\&#27604;&#36187;&#22521;&#35757;-&#36827;&#38454;\&#25668;&#20687;&#22836;C++.docx" TargetMode="Externa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emf"/><Relationship Id="rId5" Type="http://schemas.openxmlformats.org/officeDocument/2006/relationships/oleObject" Target="file:///D:\BR280\&#27604;&#36187;&#22521;&#35757;&#20307;&#31995;\&#27604;&#36187;&#22521;&#35757;-&#36827;&#38454;\&#25668;&#20687;&#22836;python.docx"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5.tm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6.tmp"/></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8.emf"/><Relationship Id="rId5" Type="http://schemas.openxmlformats.org/officeDocument/2006/relationships/oleObject" Target="file:///D:\BR280\&#27604;&#36187;&#22521;&#35757;&#20307;&#31995;\&#27604;&#36187;&#22521;&#35757;-&#36827;&#38454;\&#39068;&#33394;&#26816;&#27979;.docx" TargetMode="Externa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hyperlink" Target="https://gitcode.net/mirrors/ultralytics/yolov5.git" TargetMode="External"/><Relationship Id="rId5" Type="http://schemas.openxmlformats.org/officeDocument/2006/relationships/hyperlink" Target="https://github.com/ultralytics/yolov5" TargetMode="External"/><Relationship Id="rId4" Type="http://schemas.openxmlformats.org/officeDocument/2006/relationships/hyperlink" Target="https://www.anaconda.com/downloa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2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23.tmp"/><Relationship Id="rId4" Type="http://schemas.openxmlformats.org/officeDocument/2006/relationships/hyperlink" Target="https://github.com/heartexlabs/labelImg.git"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27.emf"/><Relationship Id="rId5" Type="http://schemas.openxmlformats.org/officeDocument/2006/relationships/oleObject" Target="file:///D:\BR280\&#27604;&#36187;&#22521;&#35757;&#20307;&#31995;\&#27604;&#36187;&#22521;&#35757;-&#36827;&#38454;\1.&#28145;&#24230;&#23398;&#20064;&#19982;&#25968;&#25454;&#26631;&#27880;.docx" TargetMode="External"/><Relationship Id="rId4" Type="http://schemas.openxmlformats.org/officeDocument/2006/relationships/image" Target="../media/image3.png"/></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4.xml"/><Relationship Id="rId1" Type="http://schemas.openxmlformats.org/officeDocument/2006/relationships/slideLayout" Target="../slideLayouts/slideLayout7.xml"/><Relationship Id="rId4" Type="http://schemas.openxmlformats.org/officeDocument/2006/relationships/image" Target="../media/image30.tmp"/></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31.tm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33.emf"/><Relationship Id="rId5" Type="http://schemas.openxmlformats.org/officeDocument/2006/relationships/oleObject" Target="file:///D:\BR280\&#27604;&#36187;&#22521;&#35757;&#20307;&#31995;\&#27604;&#36187;&#22521;&#35757;-&#36827;&#38454;\4&#12289;&#24314;&#22270;&#23450;&#20301;&#19982;&#23548;&#33322;&#22522;&#26412;&#20351;&#29992;\1.Cartographer&#31639;&#27861;&#24314;&#22270;.docx" TargetMode="External"/><Relationship Id="rId4" Type="http://schemas.openxmlformats.org/officeDocument/2006/relationships/image" Target="../media/image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34.tmp"/></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35.tmp"/></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36.emf"/><Relationship Id="rId5" Type="http://schemas.openxmlformats.org/officeDocument/2006/relationships/oleObject" Target="file:///D:\BR280\&#27604;&#36187;&#22521;&#35757;&#20307;&#31995;\&#27604;&#36187;&#22521;&#35757;-&#36827;&#38454;\4&#12289;&#24314;&#22270;&#23450;&#20301;&#19982;&#23548;&#33322;&#22522;&#26412;&#20351;&#29992;\2.SLAM&#23548;&#33322;&#23454;&#36341;&#25805;&#20316;.docx" TargetMode="External"/><Relationship Id="rId4" Type="http://schemas.openxmlformats.org/officeDocument/2006/relationships/image" Target="../media/image3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2.xml"/><Relationship Id="rId1" Type="http://schemas.openxmlformats.org/officeDocument/2006/relationships/slideLayout" Target="../slideLayouts/slideLayout7.xml"/><Relationship Id="rId4" Type="http://schemas.openxmlformats.org/officeDocument/2006/relationships/image" Target="../media/image38.tmp"/></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39.tmp"/></Relationships>
</file>

<file path=ppt/slides/_rels/slide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7.xml"/><Relationship Id="rId4" Type="http://schemas.openxmlformats.org/officeDocument/2006/relationships/image" Target="../media/image40.tmp"/></Relationships>
</file>

<file path=ppt/slides/_rels/slide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7.xml"/><Relationship Id="rId4" Type="http://schemas.openxmlformats.org/officeDocument/2006/relationships/image" Target="../media/image41.tmp"/></Relationships>
</file>

<file path=ppt/slides/_rels/slide7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直接连接符 9"/>
          <p:cNvCxnSpPr/>
          <p:nvPr/>
        </p:nvCxnSpPr>
        <p:spPr>
          <a:xfrm flipH="1">
            <a:off x="5135493" y="3294490"/>
            <a:ext cx="1311965" cy="16432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983635" y="1737738"/>
            <a:ext cx="1311965" cy="1643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5327374" y="5447211"/>
            <a:ext cx="6864626" cy="0"/>
          </a:xfrm>
          <a:prstGeom prst="line">
            <a:avLst/>
          </a:prstGeom>
          <a:ln w="28575">
            <a:solidFill>
              <a:srgbClr val="647996"/>
            </a:solidFill>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1089511" y="4229479"/>
            <a:ext cx="1908313" cy="368300"/>
          </a:xfrm>
          <a:prstGeom prst="rect">
            <a:avLst/>
          </a:prstGeom>
          <a:noFill/>
        </p:spPr>
        <p:txBody>
          <a:bodyPr wrap="square" rtlCol="0">
            <a:spAutoFit/>
          </a:bodyPr>
          <a:lstStyle/>
          <a:p>
            <a:r>
              <a:rPr lang="zh-CN" altLang="en-US" b="1" dirty="0">
                <a:solidFill>
                  <a:schemeClr val="bg1"/>
                </a:solidFill>
                <a:latin typeface="思源宋体 CN Light" panose="02020300000000000000" pitchFamily="18" charset="-122"/>
                <a:ea typeface="思源宋体 CN Light" panose="02020300000000000000" pitchFamily="18" charset="-122"/>
              </a:rPr>
              <a:t>报告人：</a:t>
            </a:r>
            <a:r>
              <a:rPr lang="en-US" altLang="zh-CN" b="1" dirty="0">
                <a:solidFill>
                  <a:schemeClr val="bg1"/>
                </a:solidFill>
                <a:latin typeface="思源宋体 CN Light" panose="02020300000000000000" pitchFamily="18" charset="-122"/>
                <a:ea typeface="思源宋体 CN Light" panose="02020300000000000000" pitchFamily="18" charset="-122"/>
              </a:rPr>
              <a:t>XXX</a:t>
            </a:r>
            <a:endParaRPr lang="zh-CN" altLang="en-US" b="1" dirty="0">
              <a:solidFill>
                <a:schemeClr val="bg1"/>
              </a:solidFill>
              <a:latin typeface="思源宋体 CN Light" panose="02020300000000000000" pitchFamily="18" charset="-122"/>
              <a:ea typeface="思源宋体 CN Light" panose="02020300000000000000" pitchFamily="18" charset="-122"/>
            </a:endParaRPr>
          </a:p>
        </p:txBody>
      </p:sp>
      <p:sp>
        <p:nvSpPr>
          <p:cNvPr id="8" name="任意多边形: 形状 7"/>
          <p:cNvSpPr/>
          <p:nvPr/>
        </p:nvSpPr>
        <p:spPr>
          <a:xfrm>
            <a:off x="-635" y="1118709"/>
            <a:ext cx="8441635" cy="3526971"/>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471" y="1185729"/>
            <a:ext cx="2379259" cy="534625"/>
          </a:xfrm>
          <a:prstGeom prst="rect">
            <a:avLst/>
          </a:prstGeom>
        </p:spPr>
      </p:pic>
      <p:sp>
        <p:nvSpPr>
          <p:cNvPr id="2" name="文本框 1"/>
          <p:cNvSpPr txBox="1"/>
          <p:nvPr/>
        </p:nvSpPr>
        <p:spPr>
          <a:xfrm>
            <a:off x="-636" y="1861712"/>
            <a:ext cx="6996521" cy="1938992"/>
          </a:xfrm>
          <a:prstGeom prst="rect">
            <a:avLst/>
          </a:prstGeom>
          <a:noFill/>
        </p:spPr>
        <p:txBody>
          <a:bodyPr wrap="square" rtlCol="0">
            <a:spAutoFit/>
          </a:bodyPr>
          <a:lstStyle/>
          <a:p>
            <a:pPr algn="ctr"/>
            <a:r>
              <a:rPr kumimoji="1" lang="en-US" altLang="zh-CN" sz="6000" b="1" spc="300" dirty="0">
                <a:solidFill>
                  <a:schemeClr val="bg1"/>
                </a:solidFill>
                <a:latin typeface="微软雅黑" panose="020B0503020204020204" pitchFamily="34" charset="-122"/>
                <a:ea typeface="微软雅黑" panose="020B0503020204020204" pitchFamily="34" charset="-122"/>
                <a:cs typeface="微软雅黑" panose="020B0503020204020204" charset="-122"/>
              </a:rPr>
              <a:t> </a:t>
            </a:r>
            <a:r>
              <a:rPr kumimoji="1" lang="zh-CN" altLang="en-US" sz="6000" b="1" spc="300" dirty="0">
                <a:solidFill>
                  <a:schemeClr val="bg1"/>
                </a:solidFill>
                <a:latin typeface="微软雅黑" panose="020B0503020204020204" pitchFamily="34" charset="-122"/>
                <a:ea typeface="微软雅黑" panose="020B0503020204020204" pitchFamily="34" charset="-122"/>
                <a:cs typeface="微软雅黑" panose="020B0503020204020204" charset="-122"/>
              </a:rPr>
              <a:t>目标检测与</a:t>
            </a:r>
            <a:endParaRPr kumimoji="1" lang="en-US" altLang="zh-CN" sz="6000" b="1" spc="300" dirty="0">
              <a:solidFill>
                <a:schemeClr val="bg1"/>
              </a:solidFill>
              <a:latin typeface="微软雅黑" panose="020B0503020204020204" pitchFamily="34" charset="-122"/>
              <a:ea typeface="微软雅黑" panose="020B0503020204020204" pitchFamily="34" charset="-122"/>
              <a:cs typeface="微软雅黑" panose="020B0503020204020204" charset="-122"/>
            </a:endParaRPr>
          </a:p>
          <a:p>
            <a:pPr algn="ctr"/>
            <a:r>
              <a:rPr kumimoji="1" lang="zh-CN" altLang="en-US" sz="6000" b="1" spc="300" dirty="0">
                <a:solidFill>
                  <a:schemeClr val="bg1"/>
                </a:solidFill>
                <a:latin typeface="微软雅黑" panose="020B0503020204020204" pitchFamily="34" charset="-122"/>
                <a:ea typeface="微软雅黑" panose="020B0503020204020204" pitchFamily="34" charset="-122"/>
                <a:cs typeface="微软雅黑" panose="020B0503020204020204" charset="-122"/>
              </a:rPr>
              <a:t>建图定位导航</a:t>
            </a:r>
            <a:endParaRPr kumimoji="1" lang="en-US" altLang="zh-CN" sz="6000" b="1" spc="300" dirty="0">
              <a:solidFill>
                <a:schemeClr val="bg1"/>
              </a:solidFill>
              <a:latin typeface="微软雅黑" panose="020B0503020204020204" pitchFamily="34" charset="-122"/>
              <a:ea typeface="微软雅黑" panose="020B0503020204020204" pitchFamily="34" charset="-122"/>
              <a:cs typeface="微软雅黑" panose="020B0503020204020204" charset="-122"/>
            </a:endParaRPr>
          </a:p>
        </p:txBody>
      </p:sp>
      <p:sp>
        <p:nvSpPr>
          <p:cNvPr id="3" name="文本框 2"/>
          <p:cNvSpPr txBox="1"/>
          <p:nvPr/>
        </p:nvSpPr>
        <p:spPr>
          <a:xfrm>
            <a:off x="3677602" y="6218238"/>
            <a:ext cx="4836795" cy="521970"/>
          </a:xfrm>
          <a:prstGeom prst="rect">
            <a:avLst/>
          </a:prstGeom>
          <a:solidFill>
            <a:schemeClr val="bg1"/>
          </a:solidFill>
        </p:spPr>
        <p:txBody>
          <a:bodyPr wrap="square" rtlCol="0">
            <a:spAutoFit/>
          </a:bodyPr>
          <a:lstStyle/>
          <a:p>
            <a:pPr algn="ctr"/>
            <a:r>
              <a:rPr lang="zh-CN" altLang="en-US" sz="2800" dirty="0">
                <a:latin typeface="华文行楷" panose="02010800040101010101" pitchFamily="2" charset="-122"/>
                <a:ea typeface="华文行楷" panose="02010800040101010101" pitchFamily="2" charset="-122"/>
              </a:rPr>
              <a:t>思想决定行动，细节决定成败</a:t>
            </a:r>
          </a:p>
        </p:txBody>
      </p:sp>
      <p:sp>
        <p:nvSpPr>
          <p:cNvPr id="4" name="文本框 3"/>
          <p:cNvSpPr txBox="1"/>
          <p:nvPr/>
        </p:nvSpPr>
        <p:spPr>
          <a:xfrm>
            <a:off x="1744706" y="4001414"/>
            <a:ext cx="3505835" cy="400110"/>
          </a:xfrm>
          <a:prstGeom prst="rect">
            <a:avLst/>
          </a:prstGeom>
          <a:noFill/>
        </p:spPr>
        <p:txBody>
          <a:bodyPr wrap="square"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深圳史河机器人科技</a:t>
            </a:r>
          </a:p>
        </p:txBody>
      </p:sp>
      <p:grpSp>
        <p:nvGrpSpPr>
          <p:cNvPr id="6" name="组合 5">
            <a:extLst>
              <a:ext uri="{FF2B5EF4-FFF2-40B4-BE49-F238E27FC236}">
                <a16:creationId xmlns:a16="http://schemas.microsoft.com/office/drawing/2014/main" id="{0D27DDAE-65FA-8968-8772-D28AF5BC7E5A}"/>
              </a:ext>
            </a:extLst>
          </p:cNvPr>
          <p:cNvGrpSpPr/>
          <p:nvPr/>
        </p:nvGrpSpPr>
        <p:grpSpPr>
          <a:xfrm>
            <a:off x="7902034" y="1053746"/>
            <a:ext cx="5044709" cy="3992699"/>
            <a:chOff x="86310" y="2539437"/>
            <a:chExt cx="4796710" cy="3820569"/>
          </a:xfrm>
        </p:grpSpPr>
        <p:pic>
          <p:nvPicPr>
            <p:cNvPr id="14" name="图片 13">
              <a:extLst>
                <a:ext uri="{FF2B5EF4-FFF2-40B4-BE49-F238E27FC236}">
                  <a16:creationId xmlns:a16="http://schemas.microsoft.com/office/drawing/2014/main" id="{2A55E8E7-9D9F-BB5D-C75B-3973E8C8B4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310" y="2539437"/>
              <a:ext cx="4584554" cy="3820569"/>
            </a:xfrm>
            <a:prstGeom prst="rect">
              <a:avLst/>
            </a:prstGeom>
          </p:spPr>
        </p:pic>
        <p:sp>
          <p:nvSpPr>
            <p:cNvPr id="17" name="矩形 16">
              <a:extLst>
                <a:ext uri="{FF2B5EF4-FFF2-40B4-BE49-F238E27FC236}">
                  <a16:creationId xmlns:a16="http://schemas.microsoft.com/office/drawing/2014/main" id="{9A0CC4F4-ABE9-62A4-E965-477CBFCFA807}"/>
                </a:ext>
              </a:extLst>
            </p:cNvPr>
            <p:cNvSpPr/>
            <p:nvPr/>
          </p:nvSpPr>
          <p:spPr>
            <a:xfrm>
              <a:off x="2724912" y="2682299"/>
              <a:ext cx="2158108" cy="1767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消息定义</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62B89D1-0CDA-FC31-56E0-C8E7F7533078}"/>
              </a:ext>
            </a:extLst>
          </p:cNvPr>
          <p:cNvSpPr txBox="1"/>
          <p:nvPr/>
        </p:nvSpPr>
        <p:spPr>
          <a:xfrm>
            <a:off x="1014180" y="1476478"/>
            <a:ext cx="10163639" cy="3905043"/>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lvl="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step</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：一行图像数据的字节数量，作为数据的步长参数，这里使用的摄像头为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width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3=1920</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a:t>
            </a:r>
          </a:p>
          <a:p>
            <a:pPr lvl="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data</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：存储图像数据的数组，大小为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step</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height</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，根据该公式可以算出这里使用的摄像头产生一帧</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480*640</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分辨率的图像数据就是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0.9216MB</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，如果按照</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30</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帧</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秒的帧率计算，那么一秒摄像头产生的数据量就是</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27.648MB</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。这个数据量就远程传输图像的场景而言，图像占用的带宽过大，会对无线网络造成很大压力。</a:t>
            </a:r>
          </a:p>
        </p:txBody>
      </p:sp>
    </p:spTree>
    <p:extLst>
      <p:ext uri="{BB962C8B-B14F-4D97-AF65-F5344CB8AC3E}">
        <p14:creationId xmlns:p14="http://schemas.microsoft.com/office/powerpoint/2010/main" val="17067532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消息定义</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62B89D1-0CDA-FC31-56E0-C8E7F7533078}"/>
              </a:ext>
            </a:extLst>
          </p:cNvPr>
          <p:cNvSpPr txBox="1"/>
          <p:nvPr/>
        </p:nvSpPr>
        <p:spPr>
          <a:xfrm>
            <a:off x="1014180" y="1512374"/>
            <a:ext cx="10163639"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图像在远程传输前往往会进行压缩处理，</a:t>
            </a:r>
            <a:r>
              <a:rPr lang="en-US" altLang="zh-CN" dirty="0"/>
              <a:t>ROS</a:t>
            </a:r>
            <a:r>
              <a:rPr lang="zh-CN" altLang="en-US" dirty="0"/>
              <a:t>也设计了压缩图像的消息类型</a:t>
            </a:r>
            <a:r>
              <a:rPr lang="en-US" altLang="zh-CN" dirty="0" err="1"/>
              <a:t>sensor_msgs</a:t>
            </a:r>
            <a:r>
              <a:rPr lang="en-US" altLang="zh-CN" dirty="0"/>
              <a:t>/</a:t>
            </a:r>
            <a:r>
              <a:rPr lang="en-US" altLang="zh-CN" dirty="0" err="1"/>
              <a:t>CompressedImage</a:t>
            </a:r>
            <a:r>
              <a:rPr lang="zh-CN" altLang="en-US" dirty="0"/>
              <a:t>（</a:t>
            </a:r>
            <a:r>
              <a:rPr lang="en-US" altLang="zh-CN" dirty="0" err="1"/>
              <a:t>sensor_msgs</a:t>
            </a:r>
            <a:r>
              <a:rPr lang="en-US" altLang="zh-CN" dirty="0"/>
              <a:t>/</a:t>
            </a:r>
            <a:r>
              <a:rPr lang="en-US" altLang="zh-CN" dirty="0" err="1"/>
              <a:t>CompressedImage</a:t>
            </a:r>
            <a:r>
              <a:rPr lang="en-US" altLang="zh-CN" dirty="0"/>
              <a:t> Documentation (ros.org)</a:t>
            </a:r>
            <a:r>
              <a:rPr lang="zh-CN" altLang="en-US" dirty="0"/>
              <a:t>）。</a:t>
            </a:r>
            <a:r>
              <a:rPr lang="en-US" altLang="zh-CN" dirty="0" err="1"/>
              <a:t>CompressedImage</a:t>
            </a:r>
            <a:r>
              <a:rPr lang="zh-CN" altLang="en-US" dirty="0"/>
              <a:t>图像压缩编码格式包含</a:t>
            </a:r>
            <a:r>
              <a:rPr lang="en-US" altLang="zh-CN" dirty="0"/>
              <a:t>JPEG</a:t>
            </a:r>
            <a:r>
              <a:rPr lang="zh-CN" altLang="en-US" dirty="0"/>
              <a:t>、</a:t>
            </a:r>
            <a:r>
              <a:rPr lang="en-US" altLang="zh-CN" dirty="0"/>
              <a:t>PNG</a:t>
            </a:r>
            <a:r>
              <a:rPr lang="zh-CN" altLang="en-US" dirty="0"/>
              <a:t>、</a:t>
            </a:r>
            <a:r>
              <a:rPr lang="en-US" altLang="zh-CN" dirty="0"/>
              <a:t>BMP</a:t>
            </a:r>
            <a:r>
              <a:rPr lang="zh-CN" altLang="en-US" dirty="0"/>
              <a:t>等，每种编码格式对数据的结构已经进行了详细定义，所以在消息类型的定义中省去了很多不必要的信息。</a:t>
            </a:r>
          </a:p>
        </p:txBody>
      </p:sp>
    </p:spTree>
    <p:extLst>
      <p:ext uri="{BB962C8B-B14F-4D97-AF65-F5344CB8AC3E}">
        <p14:creationId xmlns:p14="http://schemas.microsoft.com/office/powerpoint/2010/main" val="3711836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摄像头节点实现</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76BA866-1C2F-B756-2E85-2F133C05BCE1}"/>
              </a:ext>
            </a:extLst>
          </p:cNvPr>
          <p:cNvSpPr txBox="1"/>
          <p:nvPr/>
        </p:nvSpPr>
        <p:spPr>
          <a:xfrm>
            <a:off x="1027525" y="1279046"/>
            <a:ext cx="3686348"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sym typeface="+mn-ea"/>
              </a:rPr>
              <a:t>创建功能包</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62B89D1-0CDA-FC31-56E0-C8E7F7533078}"/>
              </a:ext>
            </a:extLst>
          </p:cNvPr>
          <p:cNvSpPr txBox="1"/>
          <p:nvPr/>
        </p:nvSpPr>
        <p:spPr>
          <a:xfrm>
            <a:off x="1027525" y="1899677"/>
            <a:ext cx="10163639" cy="3905043"/>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t>新建一个包名为 </a:t>
            </a:r>
            <a:r>
              <a:rPr lang="en-US" altLang="zh-CN" dirty="0" err="1"/>
              <a:t>camera_node</a:t>
            </a:r>
            <a:r>
              <a:rPr lang="zh-CN" altLang="en-US" dirty="0"/>
              <a:t>，其中附加的依赖有</a:t>
            </a:r>
            <a:r>
              <a:rPr lang="en-US" altLang="zh-CN" dirty="0" err="1"/>
              <a:t>std_msgs</a:t>
            </a:r>
            <a:r>
              <a:rPr lang="zh-CN" altLang="en-US" dirty="0"/>
              <a:t>（消息传递），</a:t>
            </a:r>
            <a:r>
              <a:rPr lang="en-US" altLang="zh-CN" dirty="0" err="1"/>
              <a:t>roscpp</a:t>
            </a:r>
            <a:r>
              <a:rPr lang="zh-CN" altLang="en-US" dirty="0"/>
              <a:t>（</a:t>
            </a:r>
            <a:r>
              <a:rPr lang="en-US" altLang="zh-CN" dirty="0" err="1"/>
              <a:t>c++</a:t>
            </a:r>
            <a:r>
              <a:rPr lang="zh-CN" altLang="en-US" dirty="0"/>
              <a:t>），</a:t>
            </a:r>
            <a:r>
              <a:rPr lang="en-US" altLang="zh-CN" dirty="0" err="1"/>
              <a:t>rospy</a:t>
            </a:r>
            <a:r>
              <a:rPr lang="zh-CN" altLang="en-US" dirty="0"/>
              <a:t>（</a:t>
            </a:r>
            <a:r>
              <a:rPr lang="en-US" altLang="zh-CN" dirty="0"/>
              <a:t>Python</a:t>
            </a:r>
            <a:r>
              <a:rPr lang="zh-CN" altLang="en-US" dirty="0"/>
              <a:t>），</a:t>
            </a:r>
            <a:r>
              <a:rPr lang="en-US" altLang="zh-CN" dirty="0" err="1"/>
              <a:t>cv_bridge</a:t>
            </a:r>
            <a:r>
              <a:rPr lang="zh-CN" altLang="en-US" dirty="0"/>
              <a:t>（</a:t>
            </a:r>
            <a:r>
              <a:rPr lang="en-US" altLang="zh-CN" dirty="0" err="1"/>
              <a:t>ros</a:t>
            </a:r>
            <a:r>
              <a:rPr lang="zh-CN" altLang="en-US" dirty="0"/>
              <a:t>和</a:t>
            </a:r>
            <a:r>
              <a:rPr lang="en-US" altLang="zh-CN" dirty="0" err="1"/>
              <a:t>opencv</a:t>
            </a:r>
            <a:r>
              <a:rPr lang="zh-CN" altLang="en-US" dirty="0"/>
              <a:t>图像转换），</a:t>
            </a:r>
            <a:r>
              <a:rPr lang="en-US" altLang="zh-CN" dirty="0" err="1"/>
              <a:t>sensor_msgs</a:t>
            </a:r>
            <a:r>
              <a:rPr lang="zh-CN" altLang="en-US" dirty="0"/>
              <a:t>（传感器消息），</a:t>
            </a:r>
            <a:r>
              <a:rPr lang="en-US" altLang="zh-CN" dirty="0" err="1"/>
              <a:t>image_transport</a:t>
            </a:r>
            <a:r>
              <a:rPr lang="zh-CN" altLang="en-US" dirty="0"/>
              <a:t>（图像编码传输）。</a:t>
            </a:r>
            <a:endParaRPr lang="en-US" altLang="zh-CN" dirty="0"/>
          </a:p>
          <a:p>
            <a:pPr marL="0" indent="0">
              <a:buNone/>
            </a:pPr>
            <a:endParaRPr lang="en-US" altLang="zh-CN" dirty="0"/>
          </a:p>
          <a:p>
            <a:pPr marL="0" indent="0">
              <a:buNone/>
            </a:pPr>
            <a:r>
              <a:rPr lang="en-US" altLang="zh-CN" dirty="0" err="1"/>
              <a:t>catkin_create_pkg</a:t>
            </a:r>
            <a:r>
              <a:rPr lang="en-US" altLang="zh-CN" dirty="0"/>
              <a:t> </a:t>
            </a:r>
            <a:r>
              <a:rPr lang="en-US" altLang="zh-CN" dirty="0" err="1"/>
              <a:t>camera_node</a:t>
            </a:r>
            <a:r>
              <a:rPr lang="en-US" altLang="zh-CN" dirty="0"/>
              <a:t> </a:t>
            </a:r>
            <a:r>
              <a:rPr lang="en-US" altLang="zh-CN" dirty="0" err="1"/>
              <a:t>std_msgs</a:t>
            </a:r>
            <a:r>
              <a:rPr lang="en-US" altLang="zh-CN" dirty="0"/>
              <a:t> </a:t>
            </a:r>
            <a:r>
              <a:rPr lang="en-US" altLang="zh-CN" dirty="0" err="1"/>
              <a:t>roscpp</a:t>
            </a:r>
            <a:r>
              <a:rPr lang="en-US" altLang="zh-CN" dirty="0"/>
              <a:t> </a:t>
            </a:r>
            <a:r>
              <a:rPr lang="en-US" altLang="zh-CN" dirty="0" err="1"/>
              <a:t>rospy</a:t>
            </a:r>
            <a:r>
              <a:rPr lang="en-US" altLang="zh-CN" dirty="0"/>
              <a:t> </a:t>
            </a:r>
            <a:r>
              <a:rPr lang="en-US" altLang="zh-CN" dirty="0" err="1"/>
              <a:t>cv_bridge</a:t>
            </a:r>
            <a:r>
              <a:rPr lang="en-US" altLang="zh-CN" dirty="0"/>
              <a:t> </a:t>
            </a:r>
            <a:r>
              <a:rPr lang="en-US" altLang="zh-CN" dirty="0" err="1"/>
              <a:t>sensor_msgs</a:t>
            </a:r>
            <a:r>
              <a:rPr lang="en-US" altLang="zh-CN" dirty="0"/>
              <a:t> </a:t>
            </a:r>
            <a:r>
              <a:rPr lang="en-US" altLang="zh-CN" dirty="0" err="1"/>
              <a:t>image_transport</a:t>
            </a:r>
            <a:endParaRPr lang="zh-CN" altLang="en-US" dirty="0"/>
          </a:p>
        </p:txBody>
      </p:sp>
    </p:spTree>
    <p:extLst>
      <p:ext uri="{BB962C8B-B14F-4D97-AF65-F5344CB8AC3E}">
        <p14:creationId xmlns:p14="http://schemas.microsoft.com/office/powerpoint/2010/main" val="18653476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摄像头节点实现</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76BA866-1C2F-B756-2E85-2F133C05BCE1}"/>
              </a:ext>
            </a:extLst>
          </p:cNvPr>
          <p:cNvSpPr txBox="1"/>
          <p:nvPr/>
        </p:nvSpPr>
        <p:spPr>
          <a:xfrm>
            <a:off x="1027525" y="1279046"/>
            <a:ext cx="3686348"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sym typeface="+mn-ea"/>
              </a:rPr>
              <a:t>创建功能包</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62B89D1-0CDA-FC31-56E0-C8E7F7533078}"/>
              </a:ext>
            </a:extLst>
          </p:cNvPr>
          <p:cNvSpPr txBox="1"/>
          <p:nvPr/>
        </p:nvSpPr>
        <p:spPr>
          <a:xfrm>
            <a:off x="1027525" y="1899677"/>
            <a:ext cx="10163639"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t>在开始程序实现之前我们需要知道摄像头端口，可以通过下面命令查看摄像头端口。（有时会发生端口占用的情况，这个要根据设备的具体情况来确认。）</a:t>
            </a:r>
            <a:endParaRPr lang="en-US" altLang="zh-CN" dirty="0"/>
          </a:p>
          <a:p>
            <a:endParaRPr lang="zh-CN" altLang="en-US" dirty="0"/>
          </a:p>
          <a:p>
            <a:pPr marL="0" indent="0">
              <a:buNone/>
            </a:pPr>
            <a:r>
              <a:rPr lang="en-US" altLang="zh-CN" dirty="0"/>
              <a:t>	ls /dev/video*</a:t>
            </a:r>
          </a:p>
        </p:txBody>
      </p:sp>
      <p:pic>
        <p:nvPicPr>
          <p:cNvPr id="3" name="图片 2">
            <a:extLst>
              <a:ext uri="{FF2B5EF4-FFF2-40B4-BE49-F238E27FC236}">
                <a16:creationId xmlns:a16="http://schemas.microsoft.com/office/drawing/2014/main" id="{9FB52979-7DD0-41BD-AE2C-99EE2C4D7E25}"/>
              </a:ext>
            </a:extLst>
          </p:cNvPr>
          <p:cNvPicPr>
            <a:picLocks noChangeAspect="1"/>
          </p:cNvPicPr>
          <p:nvPr/>
        </p:nvPicPr>
        <p:blipFill>
          <a:blip r:embed="rId4"/>
          <a:stretch>
            <a:fillRect/>
          </a:stretch>
        </p:blipFill>
        <p:spPr>
          <a:xfrm>
            <a:off x="1027525" y="4981856"/>
            <a:ext cx="9791387" cy="656533"/>
          </a:xfrm>
          <a:prstGeom prst="rect">
            <a:avLst/>
          </a:prstGeom>
        </p:spPr>
      </p:pic>
    </p:spTree>
    <p:extLst>
      <p:ext uri="{BB962C8B-B14F-4D97-AF65-F5344CB8AC3E}">
        <p14:creationId xmlns:p14="http://schemas.microsoft.com/office/powerpoint/2010/main" val="40175565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节点</a:t>
            </a:r>
            <a:r>
              <a:rPr lang="en-US" altLang="zh-CN" sz="2800" b="1" dirty="0">
                <a:solidFill>
                  <a:srgbClr val="4F4D50"/>
                </a:solidFill>
                <a:latin typeface="微软雅黑" panose="020B0503020204020204" pitchFamily="34" charset="-122"/>
                <a:ea typeface="微软雅黑" panose="020B0503020204020204" pitchFamily="34" charset="-122"/>
                <a:sym typeface="+mn-ea"/>
              </a:rPr>
              <a:t>C++</a:t>
            </a:r>
            <a:r>
              <a:rPr lang="zh-CN" altLang="en-US" sz="2800" b="1" dirty="0">
                <a:solidFill>
                  <a:srgbClr val="4F4D50"/>
                </a:solidFill>
                <a:latin typeface="微软雅黑" panose="020B0503020204020204" pitchFamily="34" charset="-122"/>
                <a:ea typeface="微软雅黑" panose="020B0503020204020204" pitchFamily="34" charset="-122"/>
                <a:sym typeface="+mn-ea"/>
              </a:rPr>
              <a:t>实现</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62B89D1-0CDA-FC31-56E0-C8E7F7533078}"/>
              </a:ext>
            </a:extLst>
          </p:cNvPr>
          <p:cNvSpPr txBox="1"/>
          <p:nvPr/>
        </p:nvSpPr>
        <p:spPr>
          <a:xfrm>
            <a:off x="875125" y="1458805"/>
            <a:ext cx="5220875"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t>参考源码</a:t>
            </a:r>
            <a:endParaRPr lang="en-US" altLang="zh-CN" dirty="0"/>
          </a:p>
          <a:p>
            <a:pPr marL="0" indent="0">
              <a:buNone/>
            </a:pPr>
            <a:r>
              <a:rPr lang="zh-CN" altLang="en-US" dirty="0"/>
              <a:t>每次更改</a:t>
            </a:r>
            <a:r>
              <a:rPr lang="en-US" altLang="zh-CN" dirty="0"/>
              <a:t>C++</a:t>
            </a:r>
            <a:r>
              <a:rPr lang="zh-CN" altLang="en-US" dirty="0"/>
              <a:t>都需要保存编译才有效果</a:t>
            </a:r>
          </a:p>
        </p:txBody>
      </p:sp>
      <p:graphicFrame>
        <p:nvGraphicFramePr>
          <p:cNvPr id="13" name="对象 12">
            <a:extLst>
              <a:ext uri="{FF2B5EF4-FFF2-40B4-BE49-F238E27FC236}">
                <a16:creationId xmlns:a16="http://schemas.microsoft.com/office/drawing/2014/main" id="{865E8D29-2B73-4174-B531-7357FD1DD048}"/>
              </a:ext>
            </a:extLst>
          </p:cNvPr>
          <p:cNvGraphicFramePr>
            <a:graphicFrameLocks noChangeAspect="1"/>
          </p:cNvGraphicFramePr>
          <p:nvPr>
            <p:extLst>
              <p:ext uri="{D42A27DB-BD31-4B8C-83A1-F6EECF244321}">
                <p14:modId xmlns:p14="http://schemas.microsoft.com/office/powerpoint/2010/main" val="14570576"/>
              </p:ext>
            </p:extLst>
          </p:nvPr>
        </p:nvGraphicFramePr>
        <p:xfrm>
          <a:off x="6841342" y="958012"/>
          <a:ext cx="3784600" cy="5418137"/>
        </p:xfrm>
        <a:graphic>
          <a:graphicData uri="http://schemas.openxmlformats.org/presentationml/2006/ole">
            <mc:AlternateContent xmlns:mc="http://schemas.openxmlformats.org/markup-compatibility/2006">
              <mc:Choice xmlns:v="urn:schemas-microsoft-com:vml" Requires="v">
                <p:oleObj spid="_x0000_s1067" name="Document" r:id="rId5" imgW="6631122" imgH="9494755" progId="Word.Document.12">
                  <p:link updateAutomatic="1"/>
                </p:oleObj>
              </mc:Choice>
              <mc:Fallback>
                <p:oleObj name="Document" r:id="rId5" imgW="6631122" imgH="9494755" progId="Word.Document.12">
                  <p:link updateAutomatic="1"/>
                  <p:pic>
                    <p:nvPicPr>
                      <p:cNvPr id="0" name=""/>
                      <p:cNvPicPr/>
                      <p:nvPr/>
                    </p:nvPicPr>
                    <p:blipFill>
                      <a:blip r:embed="rId6"/>
                      <a:stretch>
                        <a:fillRect/>
                      </a:stretch>
                    </p:blipFill>
                    <p:spPr>
                      <a:xfrm>
                        <a:off x="6841342" y="958012"/>
                        <a:ext cx="3784600" cy="5418137"/>
                      </a:xfrm>
                      <a:prstGeom prst="rect">
                        <a:avLst/>
                      </a:prstGeom>
                    </p:spPr>
                  </p:pic>
                </p:oleObj>
              </mc:Fallback>
            </mc:AlternateContent>
          </a:graphicData>
        </a:graphic>
      </p:graphicFrame>
    </p:spTree>
    <p:extLst>
      <p:ext uri="{BB962C8B-B14F-4D97-AF65-F5344CB8AC3E}">
        <p14:creationId xmlns:p14="http://schemas.microsoft.com/office/powerpoint/2010/main" val="20071734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节点</a:t>
            </a:r>
            <a:r>
              <a:rPr lang="en-US" altLang="zh-CN" sz="2800" b="1" dirty="0">
                <a:solidFill>
                  <a:srgbClr val="4F4D50"/>
                </a:solidFill>
                <a:latin typeface="微软雅黑" panose="020B0503020204020204" pitchFamily="34" charset="-122"/>
                <a:ea typeface="微软雅黑" panose="020B0503020204020204" pitchFamily="34" charset="-122"/>
                <a:sym typeface="+mn-ea"/>
              </a:rPr>
              <a:t>Python</a:t>
            </a:r>
            <a:r>
              <a:rPr lang="zh-CN" altLang="en-US" sz="2800" b="1" dirty="0">
                <a:solidFill>
                  <a:srgbClr val="4F4D50"/>
                </a:solidFill>
                <a:latin typeface="微软雅黑" panose="020B0503020204020204" pitchFamily="34" charset="-122"/>
                <a:ea typeface="微软雅黑" panose="020B0503020204020204" pitchFamily="34" charset="-122"/>
                <a:sym typeface="+mn-ea"/>
              </a:rPr>
              <a:t>实现</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62B89D1-0CDA-FC31-56E0-C8E7F7533078}"/>
              </a:ext>
            </a:extLst>
          </p:cNvPr>
          <p:cNvSpPr txBox="1"/>
          <p:nvPr/>
        </p:nvSpPr>
        <p:spPr>
          <a:xfrm>
            <a:off x="1027526" y="1899677"/>
            <a:ext cx="3694370"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en-US" altLang="zh-CN" dirty="0">
                <a:solidFill>
                  <a:schemeClr val="tx1"/>
                </a:solidFill>
              </a:rPr>
              <a:t>Python</a:t>
            </a:r>
            <a:r>
              <a:rPr lang="zh-CN" altLang="en-US" dirty="0">
                <a:solidFill>
                  <a:schemeClr val="tx1"/>
                </a:solidFill>
              </a:rPr>
              <a:t>实现</a:t>
            </a:r>
            <a:endParaRPr lang="en-US" altLang="zh-CN" dirty="0">
              <a:solidFill>
                <a:schemeClr val="tx1"/>
              </a:solidFill>
            </a:endParaRPr>
          </a:p>
          <a:p>
            <a:pPr marL="0" indent="0">
              <a:buNone/>
            </a:pPr>
            <a:endParaRPr lang="en-US" altLang="zh-CN" dirty="0">
              <a:solidFill>
                <a:schemeClr val="tx1"/>
              </a:solidFill>
            </a:endParaRPr>
          </a:p>
          <a:p>
            <a:pPr marL="0" indent="0">
              <a:buNone/>
            </a:pPr>
            <a:r>
              <a:rPr lang="en-US" altLang="zh-CN" dirty="0" err="1">
                <a:solidFill>
                  <a:schemeClr val="tx1"/>
                </a:solidFill>
              </a:rPr>
              <a:t>chmod</a:t>
            </a:r>
            <a:r>
              <a:rPr lang="en-US" altLang="zh-CN" dirty="0">
                <a:solidFill>
                  <a:schemeClr val="tx1"/>
                </a:solidFill>
              </a:rPr>
              <a:t> 777 camera.py</a:t>
            </a:r>
          </a:p>
          <a:p>
            <a:pPr marL="0" indent="0">
              <a:buNone/>
            </a:pPr>
            <a:endParaRPr lang="en-US" altLang="zh-CN" dirty="0">
              <a:solidFill>
                <a:schemeClr val="tx1"/>
              </a:solidFill>
            </a:endParaRPr>
          </a:p>
          <a:p>
            <a:pPr marL="0" indent="0">
              <a:buNone/>
            </a:pPr>
            <a:r>
              <a:rPr lang="zh-CN" altLang="en-US" dirty="0">
                <a:solidFill>
                  <a:schemeClr val="tx1"/>
                </a:solidFill>
              </a:rPr>
              <a:t>参考源码，切记要为</a:t>
            </a:r>
            <a:r>
              <a:rPr lang="en-US" altLang="zh-CN" dirty="0">
                <a:solidFill>
                  <a:schemeClr val="tx1"/>
                </a:solidFill>
              </a:rPr>
              <a:t>Python</a:t>
            </a:r>
            <a:r>
              <a:rPr lang="zh-CN" altLang="en-US" dirty="0">
                <a:solidFill>
                  <a:schemeClr val="tx1"/>
                </a:solidFill>
              </a:rPr>
              <a:t>文件添加执行权限。</a:t>
            </a:r>
          </a:p>
        </p:txBody>
      </p:sp>
      <p:graphicFrame>
        <p:nvGraphicFramePr>
          <p:cNvPr id="3" name="对象 2">
            <a:extLst>
              <a:ext uri="{FF2B5EF4-FFF2-40B4-BE49-F238E27FC236}">
                <a16:creationId xmlns:a16="http://schemas.microsoft.com/office/drawing/2014/main" id="{C0C8083A-26BA-4FE2-91F0-B73631459D48}"/>
              </a:ext>
            </a:extLst>
          </p:cNvPr>
          <p:cNvGraphicFramePr>
            <a:graphicFrameLocks noChangeAspect="1"/>
          </p:cNvGraphicFramePr>
          <p:nvPr>
            <p:extLst>
              <p:ext uri="{D42A27DB-BD31-4B8C-83A1-F6EECF244321}">
                <p14:modId xmlns:p14="http://schemas.microsoft.com/office/powerpoint/2010/main" val="3814483438"/>
              </p:ext>
            </p:extLst>
          </p:nvPr>
        </p:nvGraphicFramePr>
        <p:xfrm>
          <a:off x="6096000" y="669234"/>
          <a:ext cx="3863975" cy="5418137"/>
        </p:xfrm>
        <a:graphic>
          <a:graphicData uri="http://schemas.openxmlformats.org/presentationml/2006/ole">
            <mc:AlternateContent xmlns:mc="http://schemas.openxmlformats.org/markup-compatibility/2006">
              <mc:Choice xmlns:v="urn:schemas-microsoft-com:vml" Requires="v">
                <p:oleObj spid="_x0000_s2087" name="Document" r:id="rId5" imgW="6631122" imgH="9296708" progId="Word.Document.12">
                  <p:link updateAutomatic="1"/>
                </p:oleObj>
              </mc:Choice>
              <mc:Fallback>
                <p:oleObj name="Document" r:id="rId5" imgW="6631122" imgH="9296708" progId="Word.Document.12">
                  <p:link updateAutomatic="1"/>
                  <p:pic>
                    <p:nvPicPr>
                      <p:cNvPr id="0" name=""/>
                      <p:cNvPicPr/>
                      <p:nvPr/>
                    </p:nvPicPr>
                    <p:blipFill>
                      <a:blip r:embed="rId6"/>
                      <a:stretch>
                        <a:fillRect/>
                      </a:stretch>
                    </p:blipFill>
                    <p:spPr>
                      <a:xfrm>
                        <a:off x="6096000" y="669234"/>
                        <a:ext cx="3863975" cy="5418137"/>
                      </a:xfrm>
                      <a:prstGeom prst="rect">
                        <a:avLst/>
                      </a:prstGeom>
                    </p:spPr>
                  </p:pic>
                </p:oleObj>
              </mc:Fallback>
            </mc:AlternateContent>
          </a:graphicData>
        </a:graphic>
      </p:graphicFrame>
    </p:spTree>
    <p:extLst>
      <p:ext uri="{BB962C8B-B14F-4D97-AF65-F5344CB8AC3E}">
        <p14:creationId xmlns:p14="http://schemas.microsoft.com/office/powerpoint/2010/main" val="3545212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环境配置</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2B94B87-1BE4-6C43-EBB3-4582C9045DC7}"/>
              </a:ext>
            </a:extLst>
          </p:cNvPr>
          <p:cNvSpPr/>
          <p:nvPr/>
        </p:nvSpPr>
        <p:spPr>
          <a:xfrm>
            <a:off x="5190658" y="3589007"/>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EE40BFA-3A51-E3DE-2A77-14B9A6CE0BE4}"/>
              </a:ext>
            </a:extLst>
          </p:cNvPr>
          <p:cNvSpPr/>
          <p:nvPr/>
        </p:nvSpPr>
        <p:spPr>
          <a:xfrm>
            <a:off x="3336838" y="3321035"/>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1DFA32-F251-E42A-24E9-DAC65426112A}"/>
              </a:ext>
            </a:extLst>
          </p:cNvPr>
          <p:cNvSpPr/>
          <p:nvPr/>
        </p:nvSpPr>
        <p:spPr>
          <a:xfrm>
            <a:off x="1491765" y="2997490"/>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CEEAFC36-AB65-6A2F-A888-ACFBDCB666B6}"/>
              </a:ext>
            </a:extLst>
          </p:cNvPr>
          <p:cNvSpPr txBox="1"/>
          <p:nvPr/>
        </p:nvSpPr>
        <p:spPr>
          <a:xfrm>
            <a:off x="1027524" y="1279046"/>
            <a:ext cx="4323135"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en-US" altLang="zh-CN" sz="2400" b="1" dirty="0">
                <a:solidFill>
                  <a:srgbClr val="4F4D50"/>
                </a:solidFill>
                <a:latin typeface="微软雅黑" panose="020B0503020204020204" pitchFamily="34" charset="-122"/>
                <a:ea typeface="微软雅黑" panose="020B0503020204020204" pitchFamily="34" charset="-122"/>
                <a:sym typeface="+mn-ea"/>
              </a:rPr>
              <a:t>3.4.1 CMakelist.txt</a:t>
            </a:r>
            <a:r>
              <a:rPr lang="zh-CN" altLang="en-US" sz="2400" b="1" dirty="0">
                <a:solidFill>
                  <a:srgbClr val="4F4D50"/>
                </a:solidFill>
                <a:latin typeface="微软雅黑" panose="020B0503020204020204" pitchFamily="34" charset="-122"/>
                <a:ea typeface="微软雅黑" panose="020B0503020204020204" pitchFamily="34" charset="-122"/>
                <a:sym typeface="+mn-ea"/>
              </a:rPr>
              <a:t>配置</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A82D604F-D336-D30A-6D60-FB1DE8E94841}"/>
              </a:ext>
            </a:extLst>
          </p:cNvPr>
          <p:cNvSpPr txBox="1"/>
          <p:nvPr/>
        </p:nvSpPr>
        <p:spPr>
          <a:xfrm>
            <a:off x="1027525" y="1899677"/>
            <a:ext cx="10163639"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第</a:t>
            </a:r>
            <a:r>
              <a:rPr lang="en-US" altLang="zh-CN" dirty="0">
                <a:solidFill>
                  <a:schemeClr val="tx1"/>
                </a:solidFill>
              </a:rPr>
              <a:t>21~24</a:t>
            </a:r>
            <a:r>
              <a:rPr lang="zh-CN" altLang="en-US" dirty="0">
                <a:solidFill>
                  <a:schemeClr val="tx1"/>
                </a:solidFill>
              </a:rPr>
              <a:t>行是</a:t>
            </a:r>
            <a:r>
              <a:rPr lang="en-US" altLang="zh-CN" dirty="0">
                <a:solidFill>
                  <a:schemeClr val="tx1"/>
                </a:solidFill>
              </a:rPr>
              <a:t>Python</a:t>
            </a:r>
            <a:r>
              <a:rPr lang="zh-CN" altLang="en-US" dirty="0">
                <a:solidFill>
                  <a:schemeClr val="tx1"/>
                </a:solidFill>
              </a:rPr>
              <a:t>文件所需，</a:t>
            </a:r>
            <a:r>
              <a:rPr lang="en-US" altLang="zh-CN" dirty="0">
                <a:solidFill>
                  <a:schemeClr val="tx1"/>
                </a:solidFill>
              </a:rPr>
              <a:t>C++</a:t>
            </a:r>
            <a:r>
              <a:rPr lang="zh-CN" altLang="en-US" dirty="0">
                <a:solidFill>
                  <a:schemeClr val="tx1"/>
                </a:solidFill>
              </a:rPr>
              <a:t>文件不需要，第</a:t>
            </a:r>
            <a:r>
              <a:rPr lang="en-US" altLang="zh-CN" dirty="0">
                <a:solidFill>
                  <a:schemeClr val="tx1"/>
                </a:solidFill>
              </a:rPr>
              <a:t>25~26</a:t>
            </a:r>
            <a:r>
              <a:rPr lang="zh-CN" altLang="en-US" dirty="0">
                <a:solidFill>
                  <a:schemeClr val="tx1"/>
                </a:solidFill>
              </a:rPr>
              <a:t>行，为</a:t>
            </a:r>
            <a:r>
              <a:rPr lang="en-US" altLang="zh-CN" dirty="0">
                <a:solidFill>
                  <a:schemeClr val="tx1"/>
                </a:solidFill>
              </a:rPr>
              <a:t>C++</a:t>
            </a:r>
            <a:r>
              <a:rPr lang="zh-CN" altLang="en-US" dirty="0">
                <a:solidFill>
                  <a:schemeClr val="tx1"/>
                </a:solidFill>
              </a:rPr>
              <a:t>文件所需，</a:t>
            </a:r>
            <a:r>
              <a:rPr lang="en-US" altLang="zh-CN" dirty="0">
                <a:solidFill>
                  <a:schemeClr val="tx1"/>
                </a:solidFill>
              </a:rPr>
              <a:t>Python</a:t>
            </a:r>
            <a:r>
              <a:rPr lang="zh-CN" altLang="en-US" dirty="0">
                <a:solidFill>
                  <a:schemeClr val="tx1"/>
                </a:solidFill>
              </a:rPr>
              <a:t>文件不需要。</a:t>
            </a:r>
            <a:endParaRPr lang="en-US" altLang="zh-CN" dirty="0">
              <a:solidFill>
                <a:schemeClr val="tx1"/>
              </a:solidFill>
            </a:endParaRPr>
          </a:p>
          <a:p>
            <a:pPr marL="0" indent="0">
              <a:buNone/>
            </a:pPr>
            <a:endParaRPr lang="en-US" altLang="zh-CN" dirty="0">
              <a:solidFill>
                <a:schemeClr val="tx1"/>
              </a:solidFill>
            </a:endParaRPr>
          </a:p>
          <a:p>
            <a:pPr marL="0" indent="0">
              <a:buNone/>
            </a:pPr>
            <a:r>
              <a:rPr lang="zh-CN" altLang="en-US" dirty="0">
                <a:solidFill>
                  <a:schemeClr val="tx1"/>
                </a:solidFill>
              </a:rPr>
              <a:t>第</a:t>
            </a:r>
            <a:r>
              <a:rPr lang="en-US" altLang="zh-CN" dirty="0">
                <a:solidFill>
                  <a:schemeClr val="tx1"/>
                </a:solidFill>
              </a:rPr>
              <a:t>13</a:t>
            </a:r>
            <a:r>
              <a:rPr lang="zh-CN" altLang="en-US" dirty="0">
                <a:solidFill>
                  <a:schemeClr val="tx1"/>
                </a:solidFill>
              </a:rPr>
              <a:t>行，为寻找指定的库在编译安装好</a:t>
            </a:r>
            <a:r>
              <a:rPr lang="en-US" altLang="zh-CN" dirty="0" err="1">
                <a:solidFill>
                  <a:schemeClr val="tx1"/>
                </a:solidFill>
              </a:rPr>
              <a:t>Opencv</a:t>
            </a:r>
            <a:r>
              <a:rPr lang="zh-CN" altLang="en-US" dirty="0">
                <a:solidFill>
                  <a:schemeClr val="tx1"/>
                </a:solidFill>
              </a:rPr>
              <a:t>，在系统中可以有多个</a:t>
            </a:r>
            <a:r>
              <a:rPr lang="en-US" altLang="zh-CN" dirty="0">
                <a:solidFill>
                  <a:schemeClr val="tx1"/>
                </a:solidFill>
              </a:rPr>
              <a:t>OpenCV</a:t>
            </a:r>
            <a:r>
              <a:rPr lang="zh-CN" altLang="en-US" dirty="0">
                <a:solidFill>
                  <a:schemeClr val="tx1"/>
                </a:solidFill>
              </a:rPr>
              <a:t>库版本，我们使用</a:t>
            </a:r>
            <a:r>
              <a:rPr lang="en-US" altLang="zh-CN" dirty="0">
                <a:solidFill>
                  <a:schemeClr val="tx1"/>
                </a:solidFill>
              </a:rPr>
              <a:t>ROS</a:t>
            </a:r>
            <a:r>
              <a:rPr lang="zh-CN" altLang="en-US" dirty="0">
                <a:solidFill>
                  <a:schemeClr val="tx1"/>
                </a:solidFill>
              </a:rPr>
              <a:t>默认的版本，默认版本为</a:t>
            </a:r>
            <a:r>
              <a:rPr lang="en-US" altLang="zh-CN" dirty="0">
                <a:solidFill>
                  <a:schemeClr val="tx1"/>
                </a:solidFill>
              </a:rPr>
              <a:t>3.2.0</a:t>
            </a:r>
            <a:r>
              <a:rPr lang="zh-CN" altLang="en-US" dirty="0">
                <a:solidFill>
                  <a:schemeClr val="tx1"/>
                </a:solidFill>
              </a:rPr>
              <a:t>。</a:t>
            </a:r>
          </a:p>
        </p:txBody>
      </p:sp>
    </p:spTree>
    <p:extLst>
      <p:ext uri="{BB962C8B-B14F-4D97-AF65-F5344CB8AC3E}">
        <p14:creationId xmlns:p14="http://schemas.microsoft.com/office/powerpoint/2010/main" val="91030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环境配置</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2B94B87-1BE4-6C43-EBB3-4582C9045DC7}"/>
              </a:ext>
            </a:extLst>
          </p:cNvPr>
          <p:cNvSpPr/>
          <p:nvPr/>
        </p:nvSpPr>
        <p:spPr>
          <a:xfrm>
            <a:off x="5190658" y="3589007"/>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EE40BFA-3A51-E3DE-2A77-14B9A6CE0BE4}"/>
              </a:ext>
            </a:extLst>
          </p:cNvPr>
          <p:cNvSpPr/>
          <p:nvPr/>
        </p:nvSpPr>
        <p:spPr>
          <a:xfrm>
            <a:off x="3336838" y="3321035"/>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1DFA32-F251-E42A-24E9-DAC65426112A}"/>
              </a:ext>
            </a:extLst>
          </p:cNvPr>
          <p:cNvSpPr/>
          <p:nvPr/>
        </p:nvSpPr>
        <p:spPr>
          <a:xfrm>
            <a:off x="1491765" y="2997490"/>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E47EC763-AFCD-4668-9E4B-C07BAB779CA1}"/>
              </a:ext>
            </a:extLst>
          </p:cNvPr>
          <p:cNvPicPr>
            <a:picLocks noChangeAspect="1"/>
          </p:cNvPicPr>
          <p:nvPr/>
        </p:nvPicPr>
        <p:blipFill>
          <a:blip r:embed="rId4"/>
          <a:stretch>
            <a:fillRect/>
          </a:stretch>
        </p:blipFill>
        <p:spPr>
          <a:xfrm>
            <a:off x="1277104" y="1095889"/>
            <a:ext cx="8147111" cy="5020128"/>
          </a:xfrm>
          <a:prstGeom prst="rect">
            <a:avLst/>
          </a:prstGeom>
        </p:spPr>
      </p:pic>
    </p:spTree>
    <p:extLst>
      <p:ext uri="{BB962C8B-B14F-4D97-AF65-F5344CB8AC3E}">
        <p14:creationId xmlns:p14="http://schemas.microsoft.com/office/powerpoint/2010/main" val="365267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环境配置</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2B94B87-1BE4-6C43-EBB3-4582C9045DC7}"/>
              </a:ext>
            </a:extLst>
          </p:cNvPr>
          <p:cNvSpPr/>
          <p:nvPr/>
        </p:nvSpPr>
        <p:spPr>
          <a:xfrm>
            <a:off x="5190658" y="3589007"/>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EE40BFA-3A51-E3DE-2A77-14B9A6CE0BE4}"/>
              </a:ext>
            </a:extLst>
          </p:cNvPr>
          <p:cNvSpPr/>
          <p:nvPr/>
        </p:nvSpPr>
        <p:spPr>
          <a:xfrm>
            <a:off x="3336838" y="3321035"/>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1DFA32-F251-E42A-24E9-DAC65426112A}"/>
              </a:ext>
            </a:extLst>
          </p:cNvPr>
          <p:cNvSpPr/>
          <p:nvPr/>
        </p:nvSpPr>
        <p:spPr>
          <a:xfrm>
            <a:off x="1491765" y="2997490"/>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73E9011-3871-4A00-B9A4-E01EEB3E1940}"/>
              </a:ext>
            </a:extLst>
          </p:cNvPr>
          <p:cNvSpPr txBox="1"/>
          <p:nvPr/>
        </p:nvSpPr>
        <p:spPr>
          <a:xfrm>
            <a:off x="875125" y="1175657"/>
            <a:ext cx="3846771" cy="461665"/>
          </a:xfrm>
          <a:prstGeom prst="rect">
            <a:avLst/>
          </a:prstGeom>
          <a:noFill/>
        </p:spPr>
        <p:txBody>
          <a:bodyPr wrap="square" rtlCol="0">
            <a:spAutoFit/>
          </a:bodyPr>
          <a:lstStyle/>
          <a:p>
            <a:r>
              <a:rPr lang="en-US" altLang="zh-CN" sz="2400" dirty="0"/>
              <a:t> Package.xml</a:t>
            </a:r>
            <a:r>
              <a:rPr lang="zh-CN" altLang="en-US" sz="2400" dirty="0"/>
              <a:t>配置</a:t>
            </a:r>
          </a:p>
        </p:txBody>
      </p:sp>
      <p:pic>
        <p:nvPicPr>
          <p:cNvPr id="12" name="图片 11">
            <a:extLst>
              <a:ext uri="{FF2B5EF4-FFF2-40B4-BE49-F238E27FC236}">
                <a16:creationId xmlns:a16="http://schemas.microsoft.com/office/drawing/2014/main" id="{29F26D70-0F97-42D2-9756-8CDE0969265B}"/>
              </a:ext>
            </a:extLst>
          </p:cNvPr>
          <p:cNvPicPr/>
          <p:nvPr/>
        </p:nvPicPr>
        <p:blipFill>
          <a:blip r:embed="rId4"/>
          <a:stretch>
            <a:fillRect/>
          </a:stretch>
        </p:blipFill>
        <p:spPr>
          <a:xfrm>
            <a:off x="875126" y="1700530"/>
            <a:ext cx="7857712" cy="4700270"/>
          </a:xfrm>
          <a:prstGeom prst="rect">
            <a:avLst/>
          </a:prstGeom>
          <a:noFill/>
          <a:ln>
            <a:noFill/>
          </a:ln>
        </p:spPr>
      </p:pic>
    </p:spTree>
    <p:extLst>
      <p:ext uri="{BB962C8B-B14F-4D97-AF65-F5344CB8AC3E}">
        <p14:creationId xmlns:p14="http://schemas.microsoft.com/office/powerpoint/2010/main" val="427014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编译运行</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2B94B87-1BE4-6C43-EBB3-4582C9045DC7}"/>
              </a:ext>
            </a:extLst>
          </p:cNvPr>
          <p:cNvSpPr/>
          <p:nvPr/>
        </p:nvSpPr>
        <p:spPr>
          <a:xfrm>
            <a:off x="5190658" y="3589007"/>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1DFA32-F251-E42A-24E9-DAC65426112A}"/>
              </a:ext>
            </a:extLst>
          </p:cNvPr>
          <p:cNvSpPr/>
          <p:nvPr/>
        </p:nvSpPr>
        <p:spPr>
          <a:xfrm>
            <a:off x="1491765" y="2997490"/>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A82D604F-D336-D30A-6D60-FB1DE8E94841}"/>
              </a:ext>
            </a:extLst>
          </p:cNvPr>
          <p:cNvSpPr txBox="1"/>
          <p:nvPr/>
        </p:nvSpPr>
        <p:spPr>
          <a:xfrm>
            <a:off x="824677" y="1278061"/>
            <a:ext cx="10163639" cy="1896801"/>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工作空间下</a:t>
            </a:r>
            <a:r>
              <a:rPr lang="en-US" altLang="zh-CN" dirty="0" err="1">
                <a:solidFill>
                  <a:schemeClr val="tx1"/>
                </a:solidFill>
              </a:rPr>
              <a:t>catkin_make</a:t>
            </a:r>
            <a:endParaRPr lang="en-US" altLang="zh-CN" dirty="0">
              <a:solidFill>
                <a:schemeClr val="tx1"/>
              </a:solidFill>
            </a:endParaRPr>
          </a:p>
          <a:p>
            <a:pPr marL="0" indent="0">
              <a:buNone/>
            </a:pPr>
            <a:r>
              <a:rPr lang="en-US" altLang="zh-CN" dirty="0">
                <a:solidFill>
                  <a:schemeClr val="tx1"/>
                </a:solidFill>
              </a:rPr>
              <a:t>source </a:t>
            </a:r>
            <a:r>
              <a:rPr lang="en-US" altLang="zh-CN" dirty="0" err="1">
                <a:solidFill>
                  <a:schemeClr val="tx1"/>
                </a:solidFill>
              </a:rPr>
              <a:t>devel</a:t>
            </a:r>
            <a:r>
              <a:rPr lang="en-US" altLang="zh-CN" dirty="0">
                <a:solidFill>
                  <a:schemeClr val="tx1"/>
                </a:solidFill>
              </a:rPr>
              <a:t>/</a:t>
            </a:r>
            <a:r>
              <a:rPr lang="en-US" altLang="zh-CN" dirty="0" err="1">
                <a:solidFill>
                  <a:schemeClr val="tx1"/>
                </a:solidFill>
              </a:rPr>
              <a:t>setup.bash</a:t>
            </a:r>
            <a:endParaRPr lang="en-US" altLang="zh-CN" dirty="0">
              <a:solidFill>
                <a:schemeClr val="tx1"/>
              </a:solidFill>
            </a:endParaRPr>
          </a:p>
          <a:p>
            <a:pPr marL="0" indent="0">
              <a:buNone/>
            </a:pPr>
            <a:endParaRPr lang="en-US" altLang="zh-CN" sz="900" dirty="0">
              <a:solidFill>
                <a:schemeClr val="tx1"/>
              </a:solidFill>
            </a:endParaRPr>
          </a:p>
          <a:p>
            <a:pPr marL="0" indent="0">
              <a:buNone/>
            </a:pPr>
            <a:r>
              <a:rPr lang="en-US" altLang="zh-CN" dirty="0">
                <a:solidFill>
                  <a:schemeClr val="tx1"/>
                </a:solidFill>
              </a:rPr>
              <a:t>C++</a:t>
            </a:r>
            <a:r>
              <a:rPr lang="zh-CN" altLang="en-US" dirty="0">
                <a:solidFill>
                  <a:schemeClr val="tx1"/>
                </a:solidFill>
              </a:rPr>
              <a:t>运行：</a:t>
            </a:r>
          </a:p>
        </p:txBody>
      </p:sp>
      <p:pic>
        <p:nvPicPr>
          <p:cNvPr id="2" name="图片 1">
            <a:extLst>
              <a:ext uri="{FF2B5EF4-FFF2-40B4-BE49-F238E27FC236}">
                <a16:creationId xmlns:a16="http://schemas.microsoft.com/office/drawing/2014/main" id="{FCFF1067-A506-4A14-8B28-AF9D7689C6D3}"/>
              </a:ext>
            </a:extLst>
          </p:cNvPr>
          <p:cNvPicPr>
            <a:picLocks noChangeAspect="1"/>
          </p:cNvPicPr>
          <p:nvPr/>
        </p:nvPicPr>
        <p:blipFill>
          <a:blip r:embed="rId4"/>
          <a:stretch>
            <a:fillRect/>
          </a:stretch>
        </p:blipFill>
        <p:spPr>
          <a:xfrm>
            <a:off x="875124" y="3233110"/>
            <a:ext cx="10163640" cy="806434"/>
          </a:xfrm>
          <a:prstGeom prst="rect">
            <a:avLst/>
          </a:prstGeom>
        </p:spPr>
      </p:pic>
      <p:sp>
        <p:nvSpPr>
          <p:cNvPr id="3" name="文本框 2">
            <a:extLst>
              <a:ext uri="{FF2B5EF4-FFF2-40B4-BE49-F238E27FC236}">
                <a16:creationId xmlns:a16="http://schemas.microsoft.com/office/drawing/2014/main" id="{2E3F4AB9-127A-4CCA-90FD-04FC668396B8}"/>
              </a:ext>
            </a:extLst>
          </p:cNvPr>
          <p:cNvSpPr txBox="1"/>
          <p:nvPr/>
        </p:nvSpPr>
        <p:spPr>
          <a:xfrm>
            <a:off x="824677" y="4116295"/>
            <a:ext cx="3846771" cy="461665"/>
          </a:xfrm>
          <a:prstGeom prst="rect">
            <a:avLst/>
          </a:prstGeom>
          <a:noFill/>
        </p:spPr>
        <p:txBody>
          <a:bodyPr wrap="square" rtlCol="0">
            <a:spAutoFit/>
          </a:bodyPr>
          <a:lstStyle/>
          <a:p>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运行：</a:t>
            </a:r>
          </a:p>
        </p:txBody>
      </p:sp>
      <p:pic>
        <p:nvPicPr>
          <p:cNvPr id="12" name="图片 11">
            <a:extLst>
              <a:ext uri="{FF2B5EF4-FFF2-40B4-BE49-F238E27FC236}">
                <a16:creationId xmlns:a16="http://schemas.microsoft.com/office/drawing/2014/main" id="{333A1345-2A2A-4DFC-A6E5-236C531D33BF}"/>
              </a:ext>
            </a:extLst>
          </p:cNvPr>
          <p:cNvPicPr>
            <a:picLocks noChangeAspect="1"/>
          </p:cNvPicPr>
          <p:nvPr/>
        </p:nvPicPr>
        <p:blipFill>
          <a:blip r:embed="rId5"/>
          <a:stretch>
            <a:fillRect/>
          </a:stretch>
        </p:blipFill>
        <p:spPr>
          <a:xfrm>
            <a:off x="875124" y="4709436"/>
            <a:ext cx="10113192" cy="1235105"/>
          </a:xfrm>
          <a:prstGeom prst="rect">
            <a:avLst/>
          </a:prstGeom>
        </p:spPr>
      </p:pic>
    </p:spTree>
    <p:extLst>
      <p:ext uri="{BB962C8B-B14F-4D97-AF65-F5344CB8AC3E}">
        <p14:creationId xmlns:p14="http://schemas.microsoft.com/office/powerpoint/2010/main" val="348731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直接连接符 14"/>
          <p:cNvCxnSpPr/>
          <p:nvPr/>
        </p:nvCxnSpPr>
        <p:spPr>
          <a:xfrm>
            <a:off x="5327374" y="6484166"/>
            <a:ext cx="6864626" cy="0"/>
          </a:xfrm>
          <a:prstGeom prst="line">
            <a:avLst/>
          </a:prstGeom>
          <a:ln w="28575">
            <a:solidFill>
              <a:srgbClr val="647996"/>
            </a:solidFill>
          </a:ln>
        </p:spPr>
        <p:style>
          <a:lnRef idx="1">
            <a:schemeClr val="accent1"/>
          </a:lnRef>
          <a:fillRef idx="0">
            <a:schemeClr val="accent1"/>
          </a:fillRef>
          <a:effectRef idx="0">
            <a:schemeClr val="accent1"/>
          </a:effectRef>
          <a:fontRef idx="minor">
            <a:schemeClr val="tx1"/>
          </a:fontRef>
        </p:style>
      </p:cxnSp>
      <p:pic>
        <p:nvPicPr>
          <p:cNvPr id="12" name="图片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9276" y="292759"/>
            <a:ext cx="3733971" cy="839032"/>
          </a:xfrm>
          <a:prstGeom prst="rect">
            <a:avLst/>
          </a:prstGeom>
        </p:spPr>
      </p:pic>
      <p:grpSp>
        <p:nvGrpSpPr>
          <p:cNvPr id="2" name="组合 1"/>
          <p:cNvGrpSpPr/>
          <p:nvPr/>
        </p:nvGrpSpPr>
        <p:grpSpPr>
          <a:xfrm>
            <a:off x="967637" y="2959827"/>
            <a:ext cx="4571998" cy="773790"/>
            <a:chOff x="4564337" y="378280"/>
            <a:chExt cx="3063327" cy="773790"/>
          </a:xfrm>
        </p:grpSpPr>
        <p:cxnSp>
          <p:nvCxnSpPr>
            <p:cNvPr id="3" name="直接连接符 5"/>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24" name="文本框 23"/>
          <p:cNvSpPr txBox="1"/>
          <p:nvPr/>
        </p:nvSpPr>
        <p:spPr>
          <a:xfrm>
            <a:off x="1997565" y="3006834"/>
            <a:ext cx="2978150" cy="706755"/>
          </a:xfrm>
          <a:prstGeom prst="rect">
            <a:avLst/>
          </a:prstGeom>
          <a:gradFill>
            <a:gsLst>
              <a:gs pos="100000">
                <a:srgbClr val="B3CED5"/>
              </a:gs>
              <a:gs pos="0">
                <a:srgbClr val="DDE3D8"/>
              </a:gs>
            </a:gsLst>
            <a:lin scaled="1"/>
          </a:gradFill>
        </p:spPr>
        <p:txBody>
          <a:bodyPr wrap="none" rtlCol="0">
            <a:spAutoFit/>
          </a:bodyPr>
          <a:lstStyle/>
          <a:p>
            <a:r>
              <a:rPr lang="en-US" altLang="zh-CN" sz="4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iekie jianheiti" panose="02000000000000000000" pitchFamily="2" charset="-128"/>
              </a:rPr>
              <a:t>CONTENTS</a:t>
            </a:r>
            <a:endParaRPr lang="zh-CN" altLang="en-US" sz="4000" dirty="0">
              <a:solidFill>
                <a:schemeClr val="tx1">
                  <a:lumMod val="75000"/>
                  <a:lumOff val="25000"/>
                </a:schemeClr>
              </a:solidFill>
              <a:latin typeface="Arial" panose="020B0604020202020204" pitchFamily="34" charset="0"/>
              <a:ea typeface="Arial" panose="020B0604020202020204" pitchFamily="34" charset="0"/>
              <a:cs typeface="Arial" panose="020B0604020202020204" pitchFamily="34" charset="0"/>
              <a:sym typeface="iekie jianheiti" panose="02000000000000000000" pitchFamily="2" charset="-128"/>
            </a:endParaRPr>
          </a:p>
        </p:txBody>
      </p:sp>
      <p:sp>
        <p:nvSpPr>
          <p:cNvPr id="32" name="TextBox 44"/>
          <p:cNvSpPr txBox="1"/>
          <p:nvPr/>
        </p:nvSpPr>
        <p:spPr>
          <a:xfrm>
            <a:off x="2305771" y="2126641"/>
            <a:ext cx="2247384" cy="583565"/>
          </a:xfrm>
          <a:prstGeom prst="rect">
            <a:avLst/>
          </a:prstGeom>
          <a:noFill/>
        </p:spPr>
        <p:txBody>
          <a:bodyPr wrap="square" rtlCol="0">
            <a:spAutoFit/>
          </a:bodyPr>
          <a:lstStyle/>
          <a:p>
            <a:pPr algn="ctr"/>
            <a:r>
              <a:rPr lang="zh-CN" altLang="en-US" sz="3200" b="1" dirty="0">
                <a:solidFill>
                  <a:schemeClr val="tx2"/>
                </a:solidFill>
                <a:latin typeface="微软雅黑" panose="020B0503020204020204" charset="-122"/>
                <a:ea typeface="微软雅黑" panose="020B0503020204020204" charset="-122"/>
                <a:cs typeface="微软雅黑" panose="020B0503020204020204" charset="-122"/>
                <a:sym typeface="iekie jianheiti" panose="02000000000000000000" pitchFamily="2" charset="-128"/>
              </a:rPr>
              <a:t>目 录</a:t>
            </a:r>
            <a:endParaRPr lang="zh-CN" altLang="en-US" sz="2000" b="1" dirty="0">
              <a:solidFill>
                <a:schemeClr val="tx2"/>
              </a:solidFill>
              <a:latin typeface="微软雅黑" panose="020B0503020204020204" charset="-122"/>
              <a:ea typeface="微软雅黑" panose="020B0503020204020204" charset="-122"/>
              <a:cs typeface="微软雅黑" panose="020B0503020204020204" charset="-122"/>
              <a:sym typeface="iekie jianheiti" panose="02000000000000000000" pitchFamily="2" charset="-128"/>
            </a:endParaRPr>
          </a:p>
        </p:txBody>
      </p:sp>
      <p:sp>
        <p:nvSpPr>
          <p:cNvPr id="6" name="文本框 5">
            <a:extLst>
              <a:ext uri="{FF2B5EF4-FFF2-40B4-BE49-F238E27FC236}">
                <a16:creationId xmlns:a16="http://schemas.microsoft.com/office/drawing/2014/main" id="{B88513FD-DD15-2658-A8C4-7A3F8780206C}"/>
              </a:ext>
            </a:extLst>
          </p:cNvPr>
          <p:cNvSpPr txBox="1"/>
          <p:nvPr/>
        </p:nvSpPr>
        <p:spPr>
          <a:xfrm>
            <a:off x="5539635" y="1685295"/>
            <a:ext cx="6616952" cy="3247877"/>
          </a:xfrm>
          <a:prstGeom prst="rect">
            <a:avLst/>
          </a:prstGeom>
          <a:noFill/>
        </p:spPr>
        <p:txBody>
          <a:bodyPr wrap="square" rtlCol="0">
            <a:spAutoFit/>
          </a:bodyPr>
          <a:lstStyle/>
          <a:p>
            <a:pPr>
              <a:lnSpc>
                <a:spcPct val="150000"/>
              </a:lnSpc>
            </a:pPr>
            <a:r>
              <a:rPr lang="en-US" altLang="zh-CN" sz="2800" dirty="0">
                <a:latin typeface="微软雅黑" panose="020B0503020204020204" pitchFamily="34" charset="-122"/>
                <a:ea typeface="微软雅黑" panose="020B0503020204020204" pitchFamily="34" charset="-122"/>
              </a:rPr>
              <a:t>1.OPENCV</a:t>
            </a:r>
            <a:r>
              <a:rPr lang="zh-CN" altLang="en-US" sz="2800" dirty="0">
                <a:latin typeface="微软雅黑" panose="020B0503020204020204" pitchFamily="34" charset="-122"/>
                <a:ea typeface="微软雅黑" panose="020B0503020204020204" pitchFamily="34" charset="-122"/>
              </a:rPr>
              <a:t>的基本应用</a:t>
            </a:r>
            <a:endParaRPr lang="en-US" altLang="zh-CN" sz="2800" dirty="0">
              <a:latin typeface="微软雅黑" panose="020B0503020204020204" pitchFamily="34" charset="-122"/>
              <a:ea typeface="微软雅黑" panose="020B0503020204020204" pitchFamily="34" charset="-122"/>
            </a:endParaRPr>
          </a:p>
          <a:p>
            <a:pPr>
              <a:lnSpc>
                <a:spcPct val="150000"/>
              </a:lnSpc>
            </a:pPr>
            <a:r>
              <a:rPr lang="en-US" altLang="zh-CN" sz="2800" dirty="0">
                <a:latin typeface="微软雅黑" panose="020B0503020204020204" pitchFamily="34" charset="-122"/>
                <a:ea typeface="微软雅黑" panose="020B0503020204020204" pitchFamily="34" charset="-122"/>
              </a:rPr>
              <a:t>2.</a:t>
            </a:r>
            <a:r>
              <a:rPr lang="zh-CN" altLang="en-US" sz="2800" dirty="0">
                <a:latin typeface="微软雅黑" panose="020B0503020204020204" pitchFamily="34" charset="-122"/>
                <a:ea typeface="微软雅黑" panose="020B0503020204020204" pitchFamily="34" charset="-122"/>
              </a:rPr>
              <a:t>颜色识别</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3</a:t>
            </a:r>
            <a:r>
              <a:rPr lang="en-US"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YOLOV5</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使用</a:t>
            </a:r>
            <a:endPar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100" dirty="0">
                <a:effectLst/>
                <a:latin typeface="微软雅黑" panose="020B0503020204020204" pitchFamily="34" charset="-122"/>
                <a:ea typeface="微软雅黑" panose="020B0503020204020204" pitchFamily="34" charset="-122"/>
                <a:cs typeface="Times New Roman" panose="02020603050405020304" pitchFamily="18" charset="0"/>
              </a:rPr>
              <a:t>建图定位与导航的基本使用</a:t>
            </a:r>
            <a:endParaRPr lang="en-US"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2800" kern="100" dirty="0">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2800" kern="10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kern="100" dirty="0">
                <a:latin typeface="微软雅黑" panose="020B0503020204020204" pitchFamily="34" charset="-122"/>
                <a:ea typeface="微软雅黑" panose="020B0503020204020204" pitchFamily="34" charset="-122"/>
                <a:cs typeface="Times New Roman" panose="02020603050405020304" pitchFamily="18" charset="0"/>
              </a:rPr>
              <a:t>比赛建议</a:t>
            </a:r>
            <a:endParaRPr lang="zh-CN" altLang="zh-CN" sz="28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8" name="直接连接符 7">
            <a:extLst>
              <a:ext uri="{FF2B5EF4-FFF2-40B4-BE49-F238E27FC236}">
                <a16:creationId xmlns:a16="http://schemas.microsoft.com/office/drawing/2014/main" id="{29D641EC-7618-7A92-D002-33D6B7941906}"/>
              </a:ext>
            </a:extLst>
          </p:cNvPr>
          <p:cNvCxnSpPr>
            <a:cxnSpLocks/>
          </p:cNvCxnSpPr>
          <p:nvPr/>
        </p:nvCxnSpPr>
        <p:spPr>
          <a:xfrm>
            <a:off x="11716603" y="5063320"/>
            <a:ext cx="0" cy="1668781"/>
          </a:xfrm>
          <a:prstGeom prst="line">
            <a:avLst/>
          </a:prstGeom>
          <a:ln w="28575">
            <a:solidFill>
              <a:srgbClr val="E8342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查看话题</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id="{E2B94B87-1BE4-6C43-EBB3-4582C9045DC7}"/>
              </a:ext>
            </a:extLst>
          </p:cNvPr>
          <p:cNvSpPr/>
          <p:nvPr/>
        </p:nvSpPr>
        <p:spPr>
          <a:xfrm>
            <a:off x="5190658" y="3589007"/>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9EE40BFA-3A51-E3DE-2A77-14B9A6CE0BE4}"/>
              </a:ext>
            </a:extLst>
          </p:cNvPr>
          <p:cNvSpPr/>
          <p:nvPr/>
        </p:nvSpPr>
        <p:spPr>
          <a:xfrm>
            <a:off x="3336838" y="3321035"/>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9D1DFA32-F251-E42A-24E9-DAC65426112A}"/>
              </a:ext>
            </a:extLst>
          </p:cNvPr>
          <p:cNvSpPr/>
          <p:nvPr/>
        </p:nvSpPr>
        <p:spPr>
          <a:xfrm>
            <a:off x="1491765" y="2997490"/>
            <a:ext cx="1633223" cy="9722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73E9011-3871-4A00-B9A4-E01EEB3E1940}"/>
              </a:ext>
            </a:extLst>
          </p:cNvPr>
          <p:cNvSpPr txBox="1"/>
          <p:nvPr/>
        </p:nvSpPr>
        <p:spPr>
          <a:xfrm>
            <a:off x="875125" y="1175657"/>
            <a:ext cx="3846771" cy="461665"/>
          </a:xfrm>
          <a:prstGeom prst="rect">
            <a:avLst/>
          </a:prstGeom>
          <a:noFill/>
        </p:spPr>
        <p:txBody>
          <a:bodyPr wrap="square" rtlCol="0">
            <a:spAutoFit/>
          </a:bodyPr>
          <a:lstStyle/>
          <a:p>
            <a:r>
              <a:rPr lang="en-US" altLang="zh-CN" sz="2400" dirty="0" err="1"/>
              <a:t>rostopic</a:t>
            </a:r>
            <a:r>
              <a:rPr lang="en-US" altLang="zh-CN" sz="2400" dirty="0"/>
              <a:t> list</a:t>
            </a:r>
            <a:endParaRPr lang="zh-CN" altLang="en-US" sz="2400" dirty="0"/>
          </a:p>
        </p:txBody>
      </p:sp>
      <p:pic>
        <p:nvPicPr>
          <p:cNvPr id="13" name="图片 12">
            <a:extLst>
              <a:ext uri="{FF2B5EF4-FFF2-40B4-BE49-F238E27FC236}">
                <a16:creationId xmlns:a16="http://schemas.microsoft.com/office/drawing/2014/main" id="{B1B5A9A2-C2BA-41F9-8FBF-46514B8388DD}"/>
              </a:ext>
            </a:extLst>
          </p:cNvPr>
          <p:cNvPicPr/>
          <p:nvPr/>
        </p:nvPicPr>
        <p:blipFill>
          <a:blip r:embed="rId4"/>
          <a:srcRect b="49466"/>
          <a:stretch>
            <a:fillRect/>
          </a:stretch>
        </p:blipFill>
        <p:spPr>
          <a:xfrm>
            <a:off x="795130" y="1724504"/>
            <a:ext cx="8562789" cy="3805504"/>
          </a:xfrm>
          <a:prstGeom prst="rect">
            <a:avLst/>
          </a:prstGeom>
          <a:noFill/>
          <a:ln>
            <a:noFill/>
          </a:ln>
        </p:spPr>
      </p:pic>
    </p:spTree>
    <p:extLst>
      <p:ext uri="{BB962C8B-B14F-4D97-AF65-F5344CB8AC3E}">
        <p14:creationId xmlns:p14="http://schemas.microsoft.com/office/powerpoint/2010/main" val="24049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par>
                          <p:cTn id="7" fill="hold">
                            <p:stCondLst>
                              <p:cond delay="0"/>
                            </p:stCondLst>
                            <p:childTnLst>
                              <p:par>
                                <p:cTn id="8" presetID="1" presetClass="exit"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hidden"/>
                                      </p:to>
                                    </p:set>
                                  </p:childTnLst>
                                </p:cTn>
                              </p:par>
                            </p:childTnLst>
                          </p:cTn>
                        </p:par>
                        <p:par>
                          <p:cTn id="10" fill="hold">
                            <p:stCondLst>
                              <p:cond delay="500"/>
                            </p:stCondLst>
                            <p:childTnLst>
                              <p:par>
                                <p:cTn id="11" presetID="1" presetClass="exit"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查看话题</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73E9011-3871-4A00-B9A4-E01EEB3E1940}"/>
              </a:ext>
            </a:extLst>
          </p:cNvPr>
          <p:cNvSpPr txBox="1"/>
          <p:nvPr/>
        </p:nvSpPr>
        <p:spPr>
          <a:xfrm>
            <a:off x="875124" y="1175657"/>
            <a:ext cx="10669175" cy="1569660"/>
          </a:xfrm>
          <a:prstGeom prst="rect">
            <a:avLst/>
          </a:prstGeom>
          <a:noFill/>
        </p:spPr>
        <p:txBody>
          <a:bodyPr wrap="square" rtlCol="0">
            <a:spAutoFit/>
          </a:bodyPr>
          <a:lstStyle/>
          <a:p>
            <a:pPr>
              <a:lnSpc>
                <a:spcPct val="150000"/>
              </a:lnSpc>
            </a:pPr>
            <a:r>
              <a:rPr lang="en-US" altLang="zh-CN" sz="2400" kern="100" dirty="0" err="1">
                <a:solidFill>
                  <a:srgbClr val="000000"/>
                </a:solidFill>
                <a:effectLst/>
                <a:latin typeface="+mj-ea"/>
                <a:ea typeface="+mj-ea"/>
                <a:cs typeface="Times New Roman" panose="02020603050405020304" pitchFamily="18" charset="0"/>
              </a:rPr>
              <a:t>rosrun</a:t>
            </a:r>
            <a:r>
              <a:rPr lang="en-US" altLang="zh-CN" sz="2400" kern="100" dirty="0">
                <a:solidFill>
                  <a:srgbClr val="000000"/>
                </a:solidFill>
                <a:effectLst/>
                <a:latin typeface="+mj-ea"/>
                <a:ea typeface="+mj-ea"/>
                <a:cs typeface="Times New Roman" panose="02020603050405020304" pitchFamily="18" charset="0"/>
              </a:rPr>
              <a:t> </a:t>
            </a:r>
            <a:r>
              <a:rPr lang="en-US" altLang="zh-CN" sz="2400" kern="100" dirty="0" err="1">
                <a:solidFill>
                  <a:srgbClr val="000000"/>
                </a:solidFill>
                <a:effectLst/>
                <a:latin typeface="+mj-ea"/>
                <a:ea typeface="+mj-ea"/>
                <a:cs typeface="Times New Roman" panose="02020603050405020304" pitchFamily="18" charset="0"/>
              </a:rPr>
              <a:t>rqt_image_view</a:t>
            </a:r>
            <a:r>
              <a:rPr lang="en-US" altLang="zh-CN" sz="2400" kern="100" dirty="0">
                <a:solidFill>
                  <a:srgbClr val="000000"/>
                </a:solidFill>
                <a:effectLst/>
                <a:latin typeface="+mj-ea"/>
                <a:ea typeface="+mj-ea"/>
                <a:cs typeface="Times New Roman" panose="02020603050405020304" pitchFamily="18" charset="0"/>
              </a:rPr>
              <a:t> </a:t>
            </a:r>
            <a:r>
              <a:rPr lang="en-US" altLang="zh-CN" sz="2400" kern="100" dirty="0" err="1">
                <a:solidFill>
                  <a:srgbClr val="000000"/>
                </a:solidFill>
                <a:effectLst/>
                <a:latin typeface="+mj-ea"/>
                <a:ea typeface="+mj-ea"/>
                <a:cs typeface="Times New Roman" panose="02020603050405020304" pitchFamily="18" charset="0"/>
              </a:rPr>
              <a:t>rqt_image_view</a:t>
            </a:r>
            <a:endParaRPr lang="en-US" altLang="zh-CN" sz="2400" kern="100" dirty="0">
              <a:solidFill>
                <a:srgbClr val="000000"/>
              </a:solidFill>
              <a:effectLst/>
              <a:latin typeface="+mj-ea"/>
              <a:ea typeface="+mj-ea"/>
              <a:cs typeface="Times New Roman" panose="02020603050405020304" pitchFamily="18" charset="0"/>
            </a:endParaRPr>
          </a:p>
          <a:p>
            <a:pPr>
              <a:lnSpc>
                <a:spcPct val="150000"/>
              </a:lnSpc>
            </a:pPr>
            <a:r>
              <a:rPr lang="zh-CN" altLang="zh-CN" sz="2400" kern="100" dirty="0">
                <a:effectLst/>
                <a:latin typeface="+mj-ea"/>
                <a:ea typeface="+mj-ea"/>
                <a:cs typeface="Times New Roman" panose="02020603050405020304" pitchFamily="18" charset="0"/>
              </a:rPr>
              <a:t>如下没有显示画面，可以在下图红色线框标注位置选择刷新下，选择对应主题。</a:t>
            </a:r>
          </a:p>
          <a:p>
            <a:endParaRPr lang="zh-CN" altLang="en-US" sz="2400" dirty="0">
              <a:latin typeface="+mj-ea"/>
              <a:ea typeface="+mj-ea"/>
            </a:endParaRPr>
          </a:p>
        </p:txBody>
      </p:sp>
      <p:pic>
        <p:nvPicPr>
          <p:cNvPr id="12" name="图片 11">
            <a:extLst>
              <a:ext uri="{FF2B5EF4-FFF2-40B4-BE49-F238E27FC236}">
                <a16:creationId xmlns:a16="http://schemas.microsoft.com/office/drawing/2014/main" id="{3920E4C8-DAED-41BA-B0B0-5C4DFEB1111D}"/>
              </a:ext>
            </a:extLst>
          </p:cNvPr>
          <p:cNvPicPr/>
          <p:nvPr/>
        </p:nvPicPr>
        <p:blipFill>
          <a:blip r:embed="rId4"/>
          <a:stretch>
            <a:fillRect/>
          </a:stretch>
        </p:blipFill>
        <p:spPr>
          <a:xfrm>
            <a:off x="1092199" y="2321922"/>
            <a:ext cx="6892471" cy="4285085"/>
          </a:xfrm>
          <a:prstGeom prst="rect">
            <a:avLst/>
          </a:prstGeom>
          <a:noFill/>
          <a:ln>
            <a:noFill/>
          </a:ln>
        </p:spPr>
      </p:pic>
    </p:spTree>
    <p:extLst>
      <p:ext uri="{BB962C8B-B14F-4D97-AF65-F5344CB8AC3E}">
        <p14:creationId xmlns:p14="http://schemas.microsoft.com/office/powerpoint/2010/main" val="2890802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02931" cy="565604"/>
          </a:xfrm>
          <a:prstGeom prst="rect">
            <a:avLst/>
          </a:prstGeom>
          <a:noFill/>
        </p:spPr>
        <p:txBody>
          <a:bodyPr wrap="square" rtlCol="0">
            <a:spAutoFit/>
          </a:bodyPr>
          <a:lstStyle/>
          <a:p>
            <a:pPr algn="l">
              <a:lnSpc>
                <a:spcPct val="120000"/>
              </a:lnSpc>
            </a:pPr>
            <a:r>
              <a:rPr lang="en-US" altLang="zh-CN" sz="2800" b="1" dirty="0">
                <a:solidFill>
                  <a:srgbClr val="4F4D50"/>
                </a:solidFill>
                <a:latin typeface="微软雅黑" panose="020B0503020204020204" pitchFamily="34" charset="-122"/>
                <a:ea typeface="微软雅黑" panose="020B0503020204020204" pitchFamily="34" charset="-122"/>
                <a:sym typeface="+mn-ea"/>
              </a:rPr>
              <a:t>BR280</a:t>
            </a:r>
            <a:r>
              <a:rPr lang="zh-CN" altLang="en-US" sz="2800" b="1" dirty="0">
                <a:solidFill>
                  <a:srgbClr val="4F4D50"/>
                </a:solidFill>
                <a:latin typeface="微软雅黑" panose="020B0503020204020204" pitchFamily="34" charset="-122"/>
                <a:ea typeface="微软雅黑" panose="020B0503020204020204" pitchFamily="34" charset="-122"/>
                <a:sym typeface="+mn-ea"/>
              </a:rPr>
              <a:t>摄像头使用指南</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73E9011-3871-4A00-B9A4-E01EEB3E1940}"/>
              </a:ext>
            </a:extLst>
          </p:cNvPr>
          <p:cNvSpPr txBox="1"/>
          <p:nvPr/>
        </p:nvSpPr>
        <p:spPr>
          <a:xfrm>
            <a:off x="875125" y="1175657"/>
            <a:ext cx="4475536" cy="1689052"/>
          </a:xfrm>
          <a:prstGeom prst="rect">
            <a:avLst/>
          </a:prstGeom>
          <a:noFill/>
        </p:spPr>
        <p:txBody>
          <a:bodyPr wrap="square" rtlCol="0">
            <a:spAutoFit/>
          </a:bodyPr>
          <a:lstStyle/>
          <a:p>
            <a:pPr>
              <a:lnSpc>
                <a:spcPct val="150000"/>
              </a:lnSpc>
            </a:pPr>
            <a:r>
              <a:rPr lang="zh-CN" altLang="en-US" sz="2400" kern="100" dirty="0">
                <a:solidFill>
                  <a:srgbClr val="000000"/>
                </a:solidFill>
                <a:effectLst/>
                <a:latin typeface="+mj-ea"/>
                <a:ea typeface="+mj-ea"/>
                <a:cs typeface="Times New Roman" panose="02020603050405020304" pitchFamily="18" charset="0"/>
              </a:rPr>
              <a:t>打开摄像头参考</a:t>
            </a:r>
            <a:endParaRPr lang="en-US" altLang="zh-CN" sz="2400" kern="100" dirty="0">
              <a:solidFill>
                <a:srgbClr val="000000"/>
              </a:solidFill>
              <a:effectLst/>
              <a:latin typeface="+mj-ea"/>
              <a:ea typeface="+mj-ea"/>
              <a:cs typeface="Times New Roman" panose="02020603050405020304" pitchFamily="18" charset="0"/>
            </a:endParaRPr>
          </a:p>
          <a:p>
            <a:pPr>
              <a:lnSpc>
                <a:spcPct val="150000"/>
              </a:lnSpc>
            </a:pPr>
            <a:r>
              <a:rPr lang="en-US" altLang="zh-CN" sz="2400" kern="100" dirty="0">
                <a:solidFill>
                  <a:srgbClr val="000000"/>
                </a:solidFill>
                <a:effectLst/>
                <a:latin typeface="+mj-ea"/>
                <a:ea typeface="+mj-ea"/>
                <a:cs typeface="Times New Roman" panose="02020603050405020304" pitchFamily="18" charset="0"/>
              </a:rPr>
              <a:t>beetle_ai/scripts/</a:t>
            </a:r>
          </a:p>
          <a:p>
            <a:pPr>
              <a:lnSpc>
                <a:spcPct val="150000"/>
              </a:lnSpc>
            </a:pPr>
            <a:r>
              <a:rPr lang="en-US" altLang="zh-CN" sz="2400" kern="100" dirty="0">
                <a:solidFill>
                  <a:srgbClr val="000000"/>
                </a:solidFill>
                <a:effectLst/>
                <a:latin typeface="+mj-ea"/>
                <a:ea typeface="+mj-ea"/>
                <a:cs typeface="Times New Roman" panose="02020603050405020304" pitchFamily="18" charset="0"/>
              </a:rPr>
              <a:t>opencv_pub_image.py</a:t>
            </a:r>
            <a:endParaRPr lang="zh-CN" altLang="en-US" sz="2400" dirty="0">
              <a:latin typeface="+mj-ea"/>
              <a:ea typeface="+mj-ea"/>
            </a:endParaRPr>
          </a:p>
        </p:txBody>
      </p:sp>
      <p:pic>
        <p:nvPicPr>
          <p:cNvPr id="4" name="图片 3">
            <a:extLst>
              <a:ext uri="{FF2B5EF4-FFF2-40B4-BE49-F238E27FC236}">
                <a16:creationId xmlns:a16="http://schemas.microsoft.com/office/drawing/2014/main" id="{05BA6FD1-C10C-4D36-B36F-BD91101250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6821" y="1175657"/>
            <a:ext cx="6506483" cy="5468113"/>
          </a:xfrm>
          <a:prstGeom prst="rect">
            <a:avLst/>
          </a:prstGeom>
        </p:spPr>
      </p:pic>
    </p:spTree>
    <p:extLst>
      <p:ext uri="{BB962C8B-B14F-4D97-AF65-F5344CB8AC3E}">
        <p14:creationId xmlns:p14="http://schemas.microsoft.com/office/powerpoint/2010/main" val="11281511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02931" cy="565604"/>
          </a:xfrm>
          <a:prstGeom prst="rect">
            <a:avLst/>
          </a:prstGeom>
          <a:noFill/>
        </p:spPr>
        <p:txBody>
          <a:bodyPr wrap="square" rtlCol="0">
            <a:spAutoFit/>
          </a:bodyPr>
          <a:lstStyle/>
          <a:p>
            <a:pPr algn="l">
              <a:lnSpc>
                <a:spcPct val="120000"/>
              </a:lnSpc>
            </a:pPr>
            <a:r>
              <a:rPr lang="en-US" altLang="zh-CN" sz="2800" b="1" dirty="0">
                <a:solidFill>
                  <a:srgbClr val="4F4D50"/>
                </a:solidFill>
                <a:latin typeface="微软雅黑" panose="020B0503020204020204" pitchFamily="34" charset="-122"/>
                <a:ea typeface="微软雅黑" panose="020B0503020204020204" pitchFamily="34" charset="-122"/>
                <a:sym typeface="+mn-ea"/>
              </a:rPr>
              <a:t>BR280</a:t>
            </a:r>
            <a:r>
              <a:rPr lang="zh-CN" altLang="en-US" sz="2800" b="1" dirty="0">
                <a:solidFill>
                  <a:srgbClr val="4F4D50"/>
                </a:solidFill>
                <a:latin typeface="微软雅黑" panose="020B0503020204020204" pitchFamily="34" charset="-122"/>
                <a:ea typeface="微软雅黑" panose="020B0503020204020204" pitchFamily="34" charset="-122"/>
                <a:sym typeface="+mn-ea"/>
              </a:rPr>
              <a:t>摄像头使用指南</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373E9011-3871-4A00-B9A4-E01EEB3E1940}"/>
              </a:ext>
            </a:extLst>
          </p:cNvPr>
          <p:cNvSpPr txBox="1"/>
          <p:nvPr/>
        </p:nvSpPr>
        <p:spPr>
          <a:xfrm>
            <a:off x="875124" y="1175657"/>
            <a:ext cx="9799963" cy="1135054"/>
          </a:xfrm>
          <a:prstGeom prst="rect">
            <a:avLst/>
          </a:prstGeom>
          <a:noFill/>
        </p:spPr>
        <p:txBody>
          <a:bodyPr wrap="square" rtlCol="0">
            <a:spAutoFit/>
          </a:bodyPr>
          <a:lstStyle/>
          <a:p>
            <a:pPr>
              <a:lnSpc>
                <a:spcPct val="150000"/>
              </a:lnSpc>
            </a:pPr>
            <a:r>
              <a:rPr lang="zh-CN" altLang="en-US" sz="2400" kern="100" dirty="0">
                <a:solidFill>
                  <a:srgbClr val="000000"/>
                </a:solidFill>
                <a:effectLst/>
                <a:latin typeface="+mj-ea"/>
                <a:ea typeface="+mj-ea"/>
                <a:cs typeface="Times New Roman" panose="02020603050405020304" pitchFamily="18" charset="0"/>
              </a:rPr>
              <a:t>获取摄像头图片流，可复制</a:t>
            </a:r>
            <a:r>
              <a:rPr lang="en-US" altLang="zh-CN" sz="2400" kern="100" dirty="0" err="1">
                <a:solidFill>
                  <a:srgbClr val="000000"/>
                </a:solidFill>
                <a:effectLst/>
                <a:latin typeface="+mj-ea"/>
                <a:ea typeface="+mj-ea"/>
                <a:cs typeface="Times New Roman" panose="02020603050405020304" pitchFamily="18" charset="0"/>
              </a:rPr>
              <a:t>beetle_ai</a:t>
            </a:r>
            <a:r>
              <a:rPr lang="en-US" altLang="zh-CN" sz="2400" kern="100" dirty="0">
                <a:solidFill>
                  <a:srgbClr val="000000"/>
                </a:solidFill>
                <a:effectLst/>
                <a:latin typeface="+mj-ea"/>
                <a:ea typeface="+mj-ea"/>
                <a:cs typeface="Times New Roman" panose="02020603050405020304" pitchFamily="18" charset="0"/>
              </a:rPr>
              <a:t>/scripts/</a:t>
            </a:r>
            <a:r>
              <a:rPr lang="en-US" altLang="zh-CN" sz="2400" kern="100" dirty="0" err="1">
                <a:solidFill>
                  <a:srgbClr val="000000"/>
                </a:solidFill>
                <a:effectLst/>
                <a:latin typeface="+mj-ea"/>
                <a:ea typeface="+mj-ea"/>
                <a:cs typeface="Times New Roman" panose="02020603050405020304" pitchFamily="18" charset="0"/>
              </a:rPr>
              <a:t>VideoCapture.pyc</a:t>
            </a:r>
            <a:endParaRPr lang="en-US" altLang="zh-CN" sz="2400" kern="100" dirty="0">
              <a:solidFill>
                <a:srgbClr val="000000"/>
              </a:solidFill>
              <a:effectLst/>
              <a:latin typeface="+mj-ea"/>
              <a:ea typeface="+mj-ea"/>
              <a:cs typeface="Times New Roman" panose="02020603050405020304" pitchFamily="18" charset="0"/>
            </a:endParaRPr>
          </a:p>
          <a:p>
            <a:pPr>
              <a:lnSpc>
                <a:spcPct val="150000"/>
              </a:lnSpc>
            </a:pPr>
            <a:r>
              <a:rPr lang="zh-CN" altLang="en-US" sz="2400" kern="100" dirty="0">
                <a:solidFill>
                  <a:srgbClr val="000000"/>
                </a:solidFill>
                <a:latin typeface="+mj-ea"/>
                <a:ea typeface="+mj-ea"/>
                <a:cs typeface="Times New Roman" panose="02020603050405020304" pitchFamily="18" charset="0"/>
              </a:rPr>
              <a:t>到自己的代码目录，参考以下代码即可预览图像</a:t>
            </a:r>
            <a:endParaRPr lang="en-US" altLang="zh-CN" sz="2400" kern="100" dirty="0">
              <a:solidFill>
                <a:srgbClr val="000000"/>
              </a:solidFill>
              <a:effectLst/>
              <a:latin typeface="+mj-ea"/>
              <a:ea typeface="+mj-ea"/>
              <a:cs typeface="Times New Roman" panose="02020603050405020304" pitchFamily="18" charset="0"/>
            </a:endParaRPr>
          </a:p>
        </p:txBody>
      </p:sp>
      <p:pic>
        <p:nvPicPr>
          <p:cNvPr id="6" name="图片 5">
            <a:extLst>
              <a:ext uri="{FF2B5EF4-FFF2-40B4-BE49-F238E27FC236}">
                <a16:creationId xmlns:a16="http://schemas.microsoft.com/office/drawing/2014/main" id="{329DFD20-2194-434B-BFFA-D45F124725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6589" y="2528355"/>
            <a:ext cx="4803722" cy="2954013"/>
          </a:xfrm>
          <a:prstGeom prst="rect">
            <a:avLst/>
          </a:prstGeom>
        </p:spPr>
      </p:pic>
    </p:spTree>
    <p:extLst>
      <p:ext uri="{BB962C8B-B14F-4D97-AF65-F5344CB8AC3E}">
        <p14:creationId xmlns:p14="http://schemas.microsoft.com/office/powerpoint/2010/main" val="2027922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2651238" y="2536644"/>
            <a:ext cx="6889524" cy="1200329"/>
          </a:xfrm>
          <a:prstGeom prst="rect">
            <a:avLst/>
          </a:prstGeom>
          <a:gradFill>
            <a:gsLst>
              <a:gs pos="100000">
                <a:srgbClr val="B3CED5"/>
              </a:gs>
              <a:gs pos="0">
                <a:srgbClr val="DDE3D8"/>
              </a:gs>
            </a:gsLst>
            <a:lin scaled="1"/>
          </a:gradFill>
        </p:spPr>
        <p:txBody>
          <a:bodyPr wrap="square" rtlCol="0">
            <a:spAutoFit/>
          </a:bodyPr>
          <a:lstStyle/>
          <a:p>
            <a:pPr algn="ctr"/>
            <a:r>
              <a:rPr lang="zh-CN" altLang="en-US"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颜色识别</a:t>
            </a:r>
          </a:p>
        </p:txBody>
      </p:sp>
    </p:spTree>
    <p:extLst>
      <p:ext uri="{BB962C8B-B14F-4D97-AF65-F5344CB8AC3E}">
        <p14:creationId xmlns:p14="http://schemas.microsoft.com/office/powerpoint/2010/main" val="2041717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关键函数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1279046"/>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a:t>
            </a:r>
            <a:r>
              <a:rPr lang="en-US" altLang="zh-CN" sz="2800" b="0" dirty="0">
                <a:solidFill>
                  <a:srgbClr val="D4D4D4"/>
                </a:solidFill>
                <a:effectLst/>
                <a:latin typeface="Consolas" panose="020B0609020204030204" pitchFamily="49" charset="0"/>
              </a:rPr>
              <a:t>.cvtColor()</a:t>
            </a:r>
          </a:p>
        </p:txBody>
      </p:sp>
      <p:sp>
        <p:nvSpPr>
          <p:cNvPr id="3" name="文本框 2">
            <a:extLst>
              <a:ext uri="{FF2B5EF4-FFF2-40B4-BE49-F238E27FC236}">
                <a16:creationId xmlns:a16="http://schemas.microsoft.com/office/drawing/2014/main" id="{DCE562AC-C55A-169E-11A1-A58581A9BFD9}"/>
              </a:ext>
            </a:extLst>
          </p:cNvPr>
          <p:cNvSpPr txBox="1"/>
          <p:nvPr/>
        </p:nvSpPr>
        <p:spPr>
          <a:xfrm>
            <a:off x="1027525" y="1899677"/>
            <a:ext cx="10163639"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在</a:t>
            </a:r>
            <a:r>
              <a:rPr lang="en-US" altLang="zh-CN" dirty="0">
                <a:solidFill>
                  <a:schemeClr val="tx1"/>
                </a:solidFill>
              </a:rPr>
              <a:t>OpenCV</a:t>
            </a:r>
            <a:r>
              <a:rPr lang="zh-CN" altLang="en-US" dirty="0">
                <a:solidFill>
                  <a:schemeClr val="tx1"/>
                </a:solidFill>
              </a:rPr>
              <a:t>中有超过</a:t>
            </a:r>
            <a:r>
              <a:rPr lang="en-US" altLang="zh-CN" dirty="0">
                <a:solidFill>
                  <a:schemeClr val="tx1"/>
                </a:solidFill>
              </a:rPr>
              <a:t>150</a:t>
            </a:r>
            <a:r>
              <a:rPr lang="zh-CN" altLang="en-US" dirty="0">
                <a:solidFill>
                  <a:schemeClr val="tx1"/>
                </a:solidFill>
              </a:rPr>
              <a:t>中进行颜色空间转换的方法，常用的是：</a:t>
            </a:r>
            <a:r>
              <a:rPr lang="en-US" altLang="zh-CN" dirty="0" err="1">
                <a:solidFill>
                  <a:schemeClr val="tx1"/>
                </a:solidFill>
              </a:rPr>
              <a:t>BGR↔Gray</a:t>
            </a:r>
            <a:r>
              <a:rPr lang="zh-CN" altLang="en-US" dirty="0">
                <a:solidFill>
                  <a:schemeClr val="tx1"/>
                </a:solidFill>
              </a:rPr>
              <a:t>和</a:t>
            </a:r>
            <a:r>
              <a:rPr lang="en-US" altLang="zh-CN" dirty="0">
                <a:solidFill>
                  <a:schemeClr val="tx1"/>
                </a:solidFill>
              </a:rPr>
              <a:t>BGR↔HSV</a:t>
            </a:r>
            <a:r>
              <a:rPr lang="zh-CN" altLang="en-US" dirty="0">
                <a:solidFill>
                  <a:schemeClr val="tx1"/>
                </a:solidFill>
              </a:rPr>
              <a:t>。</a:t>
            </a:r>
            <a:endParaRPr lang="en-US" altLang="zh-CN" dirty="0">
              <a:solidFill>
                <a:schemeClr val="tx1"/>
              </a:solidFill>
            </a:endParaRPr>
          </a:p>
          <a:p>
            <a:pPr marL="0" indent="0">
              <a:buNone/>
            </a:pPr>
            <a:endParaRPr lang="en-US" altLang="zh-CN" dirty="0">
              <a:solidFill>
                <a:schemeClr val="tx1"/>
              </a:solidFill>
            </a:endParaRPr>
          </a:p>
          <a:p>
            <a:pPr marL="0" indent="0">
              <a:buNone/>
            </a:pPr>
            <a:r>
              <a:rPr lang="zh-CN" altLang="en-US" dirty="0">
                <a:solidFill>
                  <a:schemeClr val="tx1"/>
                </a:solidFill>
              </a:rPr>
              <a:t>在颜色识别上的通常用法为</a:t>
            </a:r>
            <a:endParaRPr lang="en-US" altLang="zh-CN" dirty="0">
              <a:solidFill>
                <a:schemeClr val="tx1"/>
              </a:solidFill>
            </a:endParaRPr>
          </a:p>
          <a:p>
            <a:pPr marL="0" indent="0">
              <a:buNone/>
            </a:pPr>
            <a:r>
              <a:rPr lang="en-US" altLang="zh-CN" dirty="0" err="1">
                <a:solidFill>
                  <a:schemeClr val="tx1"/>
                </a:solidFill>
              </a:rPr>
              <a:t>hsv</a:t>
            </a:r>
            <a:r>
              <a:rPr lang="en-US" altLang="zh-CN" dirty="0">
                <a:solidFill>
                  <a:schemeClr val="tx1"/>
                </a:solidFill>
              </a:rPr>
              <a:t>=cv2.cvtColor(frame,cv2.COLOR_BGR2HSV)</a:t>
            </a:r>
          </a:p>
          <a:p>
            <a:pPr marL="0" indent="0">
              <a:buNone/>
            </a:pPr>
            <a:r>
              <a:rPr lang="zh-CN" altLang="en-US" dirty="0">
                <a:solidFill>
                  <a:schemeClr val="tx1"/>
                </a:solidFill>
              </a:rPr>
              <a:t>将输入的图片转换成</a:t>
            </a:r>
            <a:r>
              <a:rPr lang="en-US" altLang="zh-CN" dirty="0" err="1">
                <a:solidFill>
                  <a:schemeClr val="tx1"/>
                </a:solidFill>
              </a:rPr>
              <a:t>hsv</a:t>
            </a:r>
            <a:r>
              <a:rPr lang="zh-CN" altLang="en-US" dirty="0">
                <a:solidFill>
                  <a:schemeClr val="tx1"/>
                </a:solidFill>
              </a:rPr>
              <a:t>模式图片</a:t>
            </a:r>
          </a:p>
        </p:txBody>
      </p:sp>
    </p:spTree>
    <p:extLst>
      <p:ext uri="{BB962C8B-B14F-4D97-AF65-F5344CB8AC3E}">
        <p14:creationId xmlns:p14="http://schemas.microsoft.com/office/powerpoint/2010/main" val="3491032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关键函数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1279046"/>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cv2.inRange()</a:t>
            </a:r>
            <a:endParaRPr lang="en-US" altLang="zh-CN" sz="2800" b="0" dirty="0">
              <a:solidFill>
                <a:srgbClr val="D4D4D4"/>
              </a:solidFill>
              <a:effectLst/>
              <a:latin typeface="Consolas" panose="020B0609020204030204" pitchFamily="49" charset="0"/>
            </a:endParaRPr>
          </a:p>
        </p:txBody>
      </p:sp>
      <p:sp>
        <p:nvSpPr>
          <p:cNvPr id="3" name="文本框 2">
            <a:extLst>
              <a:ext uri="{FF2B5EF4-FFF2-40B4-BE49-F238E27FC236}">
                <a16:creationId xmlns:a16="http://schemas.microsoft.com/office/drawing/2014/main" id="{DCE562AC-C55A-169E-11A1-A58581A9BFD9}"/>
              </a:ext>
            </a:extLst>
          </p:cNvPr>
          <p:cNvSpPr txBox="1"/>
          <p:nvPr/>
        </p:nvSpPr>
        <p:spPr>
          <a:xfrm>
            <a:off x="1027525" y="1899677"/>
            <a:ext cx="10163639"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给图片加上一层遮罩然后过滤其他不在检测范围</a:t>
            </a:r>
            <a:r>
              <a:rPr lang="en-US" altLang="zh-CN" dirty="0">
                <a:solidFill>
                  <a:schemeClr val="tx1"/>
                </a:solidFill>
              </a:rPr>
              <a:t>(</a:t>
            </a:r>
            <a:r>
              <a:rPr lang="en-US" altLang="zh-CN" dirty="0" err="1">
                <a:solidFill>
                  <a:schemeClr val="tx1"/>
                </a:solidFill>
              </a:rPr>
              <a:t>hvs_l</a:t>
            </a:r>
            <a:r>
              <a:rPr lang="en-US" altLang="zh-CN" dirty="0">
                <a:solidFill>
                  <a:schemeClr val="tx1"/>
                </a:solidFill>
              </a:rPr>
              <a:t>, </a:t>
            </a:r>
            <a:r>
              <a:rPr lang="en-US" altLang="zh-CN" dirty="0" err="1">
                <a:solidFill>
                  <a:schemeClr val="tx1"/>
                </a:solidFill>
              </a:rPr>
              <a:t>hvs_h</a:t>
            </a:r>
            <a:r>
              <a:rPr lang="en-US" altLang="zh-CN" dirty="0">
                <a:solidFill>
                  <a:schemeClr val="tx1"/>
                </a:solidFill>
              </a:rPr>
              <a:t>)</a:t>
            </a:r>
            <a:r>
              <a:rPr lang="zh-CN" altLang="en-US" dirty="0">
                <a:solidFill>
                  <a:schemeClr val="tx1"/>
                </a:solidFill>
              </a:rPr>
              <a:t>内的颜色。</a:t>
            </a:r>
            <a:endParaRPr lang="en-US" altLang="zh-CN" dirty="0">
              <a:solidFill>
                <a:schemeClr val="tx1"/>
              </a:solidFill>
            </a:endParaRPr>
          </a:p>
          <a:p>
            <a:pPr marL="0" indent="0">
              <a:buNone/>
            </a:pPr>
            <a:r>
              <a:rPr lang="zh-CN" altLang="en-US" dirty="0">
                <a:solidFill>
                  <a:schemeClr val="tx1"/>
                </a:solidFill>
              </a:rPr>
              <a:t>用法：</a:t>
            </a:r>
            <a:endParaRPr lang="en-US" altLang="zh-CN" dirty="0">
              <a:solidFill>
                <a:schemeClr val="tx1"/>
              </a:solidFill>
            </a:endParaRPr>
          </a:p>
          <a:p>
            <a:pPr marL="0" indent="0">
              <a:buNone/>
            </a:pPr>
            <a:r>
              <a:rPr lang="en-US" altLang="zh-CN" dirty="0">
                <a:solidFill>
                  <a:schemeClr val="tx1"/>
                </a:solidFill>
              </a:rPr>
              <a:t>	 </a:t>
            </a:r>
            <a:r>
              <a:rPr lang="en-US" altLang="zh-CN" dirty="0" err="1">
                <a:solidFill>
                  <a:schemeClr val="tx1"/>
                </a:solidFill>
              </a:rPr>
              <a:t>lower_red</a:t>
            </a:r>
            <a:r>
              <a:rPr lang="en-US" altLang="zh-CN" dirty="0">
                <a:solidFill>
                  <a:schemeClr val="tx1"/>
                </a:solidFill>
              </a:rPr>
              <a:t> = </a:t>
            </a:r>
            <a:r>
              <a:rPr lang="en-US" altLang="zh-CN" dirty="0" err="1">
                <a:solidFill>
                  <a:schemeClr val="tx1"/>
                </a:solidFill>
              </a:rPr>
              <a:t>np.array</a:t>
            </a:r>
            <a:r>
              <a:rPr lang="en-US" altLang="zh-CN" dirty="0">
                <a:solidFill>
                  <a:schemeClr val="tx1"/>
                </a:solidFill>
              </a:rPr>
              <a:t>([0, 128, 46])</a:t>
            </a:r>
          </a:p>
          <a:p>
            <a:pPr marL="0" indent="0">
              <a:buNone/>
            </a:pPr>
            <a:r>
              <a:rPr lang="en-US" altLang="zh-CN" dirty="0">
                <a:solidFill>
                  <a:schemeClr val="tx1"/>
                </a:solidFill>
              </a:rPr>
              <a:t>	 </a:t>
            </a:r>
            <a:r>
              <a:rPr lang="en-US" altLang="zh-CN" dirty="0" err="1">
                <a:solidFill>
                  <a:schemeClr val="tx1"/>
                </a:solidFill>
              </a:rPr>
              <a:t>upper_red</a:t>
            </a:r>
            <a:r>
              <a:rPr lang="en-US" altLang="zh-CN" dirty="0">
                <a:solidFill>
                  <a:schemeClr val="tx1"/>
                </a:solidFill>
              </a:rPr>
              <a:t> = </a:t>
            </a:r>
            <a:r>
              <a:rPr lang="en-US" altLang="zh-CN" dirty="0" err="1">
                <a:solidFill>
                  <a:schemeClr val="tx1"/>
                </a:solidFill>
              </a:rPr>
              <a:t>np.array</a:t>
            </a:r>
            <a:r>
              <a:rPr lang="en-US" altLang="zh-CN" dirty="0">
                <a:solidFill>
                  <a:schemeClr val="tx1"/>
                </a:solidFill>
              </a:rPr>
              <a:t>([5, 255, 255])</a:t>
            </a:r>
          </a:p>
          <a:p>
            <a:pPr marL="0" indent="0">
              <a:buNone/>
            </a:pPr>
            <a:r>
              <a:rPr lang="en-US" altLang="zh-CN" dirty="0">
                <a:solidFill>
                  <a:schemeClr val="tx1"/>
                </a:solidFill>
              </a:rPr>
              <a:t>	 mask=cv2.inRange(</a:t>
            </a:r>
            <a:r>
              <a:rPr lang="en-US" altLang="zh-CN" dirty="0" err="1">
                <a:solidFill>
                  <a:schemeClr val="tx1"/>
                </a:solidFill>
              </a:rPr>
              <a:t>hsv,lower_red,upper_red</a:t>
            </a:r>
            <a:r>
              <a:rPr lang="en-US" altLang="zh-CN" dirty="0">
                <a:solidFill>
                  <a:schemeClr val="tx1"/>
                </a:solidFill>
              </a:rPr>
              <a:t>)</a:t>
            </a:r>
            <a:endParaRPr lang="zh-CN" altLang="en-US" dirty="0">
              <a:solidFill>
                <a:schemeClr val="tx1"/>
              </a:solidFill>
            </a:endParaRPr>
          </a:p>
        </p:txBody>
      </p:sp>
    </p:spTree>
    <p:extLst>
      <p:ext uri="{BB962C8B-B14F-4D97-AF65-F5344CB8AC3E}">
        <p14:creationId xmlns:p14="http://schemas.microsoft.com/office/powerpoint/2010/main" val="33147365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关键函数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1279046"/>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cv2.erode()</a:t>
            </a:r>
            <a:endParaRPr lang="en-US" altLang="zh-CN" sz="2800" b="0" dirty="0">
              <a:solidFill>
                <a:srgbClr val="D4D4D4"/>
              </a:solidFill>
              <a:effectLst/>
              <a:latin typeface="Consolas" panose="020B0609020204030204" pitchFamily="49" charset="0"/>
            </a:endParaRPr>
          </a:p>
        </p:txBody>
      </p:sp>
      <p:sp>
        <p:nvSpPr>
          <p:cNvPr id="3" name="文本框 2">
            <a:extLst>
              <a:ext uri="{FF2B5EF4-FFF2-40B4-BE49-F238E27FC236}">
                <a16:creationId xmlns:a16="http://schemas.microsoft.com/office/drawing/2014/main" id="{DCE562AC-C55A-169E-11A1-A58581A9BFD9}"/>
              </a:ext>
            </a:extLst>
          </p:cNvPr>
          <p:cNvSpPr txBox="1"/>
          <p:nvPr/>
        </p:nvSpPr>
        <p:spPr>
          <a:xfrm>
            <a:off x="1027525" y="1824156"/>
            <a:ext cx="10163639" cy="1135054"/>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侵蚀前景物体的边界，并从图像中移除小规模的细节，但同时会减少感兴趣区域的大小。</a:t>
            </a:r>
          </a:p>
        </p:txBody>
      </p:sp>
      <p:sp>
        <p:nvSpPr>
          <p:cNvPr id="9" name="文本框 8">
            <a:extLst>
              <a:ext uri="{FF2B5EF4-FFF2-40B4-BE49-F238E27FC236}">
                <a16:creationId xmlns:a16="http://schemas.microsoft.com/office/drawing/2014/main" id="{1BF1F883-A628-43CC-AEE4-241AAF89C604}"/>
              </a:ext>
            </a:extLst>
          </p:cNvPr>
          <p:cNvSpPr txBox="1"/>
          <p:nvPr/>
        </p:nvSpPr>
        <p:spPr>
          <a:xfrm>
            <a:off x="1035548" y="3034731"/>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cv2.erode()</a:t>
            </a:r>
            <a:endParaRPr lang="en-US" altLang="zh-CN" sz="2800" b="0" dirty="0">
              <a:solidFill>
                <a:srgbClr val="D4D4D4"/>
              </a:solidFill>
              <a:effectLst/>
              <a:latin typeface="Consolas" panose="020B0609020204030204" pitchFamily="49" charset="0"/>
            </a:endParaRPr>
          </a:p>
        </p:txBody>
      </p:sp>
      <p:sp>
        <p:nvSpPr>
          <p:cNvPr id="10" name="文本框 9">
            <a:extLst>
              <a:ext uri="{FF2B5EF4-FFF2-40B4-BE49-F238E27FC236}">
                <a16:creationId xmlns:a16="http://schemas.microsoft.com/office/drawing/2014/main" id="{CA1BFA63-9EBE-47D9-9B77-63695615E40E}"/>
              </a:ext>
            </a:extLst>
          </p:cNvPr>
          <p:cNvSpPr txBox="1"/>
          <p:nvPr/>
        </p:nvSpPr>
        <p:spPr>
          <a:xfrm>
            <a:off x="1047851" y="3429000"/>
            <a:ext cx="10163639" cy="2243050"/>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膨胀操作通常使用一种构造元素来探测和扩展输入图像中包含的形状。这种作用与侵蚀相反</a:t>
            </a:r>
            <a:endParaRPr lang="en-US" altLang="zh-CN" dirty="0">
              <a:solidFill>
                <a:schemeClr val="tx1"/>
              </a:solidFill>
            </a:endParaRPr>
          </a:p>
          <a:p>
            <a:pPr marL="0" indent="0">
              <a:buNone/>
            </a:pPr>
            <a:r>
              <a:rPr lang="zh-CN" altLang="en-US" dirty="0">
                <a:solidFill>
                  <a:schemeClr val="tx1"/>
                </a:solidFill>
              </a:rPr>
              <a:t>参考链接：</a:t>
            </a:r>
            <a:endParaRPr lang="en-US" altLang="zh-CN" dirty="0">
              <a:solidFill>
                <a:schemeClr val="tx1"/>
              </a:solidFill>
            </a:endParaRPr>
          </a:p>
          <a:p>
            <a:pPr marL="0" indent="0">
              <a:buNone/>
            </a:pPr>
            <a:r>
              <a:rPr lang="en-US" altLang="zh-CN" dirty="0">
                <a:solidFill>
                  <a:schemeClr val="tx1"/>
                </a:solidFill>
              </a:rPr>
              <a:t>https://blog.csdn.net/qq_38505858/article/details/126782368</a:t>
            </a:r>
            <a:endParaRPr lang="zh-CN" altLang="en-US" dirty="0">
              <a:solidFill>
                <a:schemeClr val="tx1"/>
              </a:solidFill>
            </a:endParaRPr>
          </a:p>
        </p:txBody>
      </p:sp>
    </p:spTree>
    <p:extLst>
      <p:ext uri="{BB962C8B-B14F-4D97-AF65-F5344CB8AC3E}">
        <p14:creationId xmlns:p14="http://schemas.microsoft.com/office/powerpoint/2010/main" val="23372001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轮廓检测函数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958012"/>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cv2.findContours()</a:t>
            </a:r>
            <a:endParaRPr lang="en-US" altLang="zh-CN" sz="2800" b="0" dirty="0">
              <a:solidFill>
                <a:srgbClr val="D4D4D4"/>
              </a:solidFill>
              <a:effectLst/>
              <a:latin typeface="Consolas" panose="020B0609020204030204" pitchFamily="49" charset="0"/>
            </a:endParaRPr>
          </a:p>
        </p:txBody>
      </p:sp>
      <p:pic>
        <p:nvPicPr>
          <p:cNvPr id="9" name="图片 8">
            <a:extLst>
              <a:ext uri="{FF2B5EF4-FFF2-40B4-BE49-F238E27FC236}">
                <a16:creationId xmlns:a16="http://schemas.microsoft.com/office/drawing/2014/main" id="{DF09F3CD-22DF-4FF1-8C4D-56113AC3F3F8}"/>
              </a:ext>
            </a:extLst>
          </p:cNvPr>
          <p:cNvPicPr/>
          <p:nvPr/>
        </p:nvPicPr>
        <p:blipFill rotWithShape="1">
          <a:blip r:embed="rId4"/>
          <a:srcRect t="8654" r="33125"/>
          <a:stretch/>
        </p:blipFill>
        <p:spPr>
          <a:xfrm>
            <a:off x="1027524" y="1481232"/>
            <a:ext cx="9194161" cy="657805"/>
          </a:xfrm>
          <a:prstGeom prst="rect">
            <a:avLst/>
          </a:prstGeom>
          <a:noFill/>
          <a:ln>
            <a:noFill/>
          </a:ln>
        </p:spPr>
      </p:pic>
      <p:sp>
        <p:nvSpPr>
          <p:cNvPr id="13" name="文本框 12">
            <a:extLst>
              <a:ext uri="{FF2B5EF4-FFF2-40B4-BE49-F238E27FC236}">
                <a16:creationId xmlns:a16="http://schemas.microsoft.com/office/drawing/2014/main" id="{D44000D6-4EAF-4EE2-8C72-228BA79489AB}"/>
              </a:ext>
            </a:extLst>
          </p:cNvPr>
          <p:cNvSpPr txBox="1"/>
          <p:nvPr/>
        </p:nvSpPr>
        <p:spPr>
          <a:xfrm>
            <a:off x="1027523" y="2139037"/>
            <a:ext cx="11045781" cy="4459041"/>
          </a:xfrm>
          <a:prstGeom prst="rect">
            <a:avLst/>
          </a:prstGeom>
          <a:noFill/>
        </p:spPr>
        <p:txBody>
          <a:bodyPr wrap="square">
            <a:spAutoFit/>
          </a:bodyPr>
          <a:lstStyle/>
          <a:p>
            <a:pPr>
              <a:lnSpc>
                <a:spcPct val="150000"/>
              </a:lnSpc>
            </a:pPr>
            <a:r>
              <a:rPr lang="en-US" altLang="zh-CN" sz="2400" kern="100" dirty="0">
                <a:effectLst/>
                <a:latin typeface="+mj-ea"/>
                <a:ea typeface="+mj-ea"/>
                <a:cs typeface="Times New Roman" panose="02020603050405020304" pitchFamily="18" charset="0"/>
              </a:rPr>
              <a:t>image </a:t>
            </a:r>
            <a:r>
              <a:rPr lang="zh-CN" altLang="zh-CN" sz="2400" kern="100" dirty="0">
                <a:effectLst/>
                <a:latin typeface="+mj-ea"/>
                <a:ea typeface="+mj-ea"/>
                <a:cs typeface="Times New Roman" panose="02020603050405020304" pitchFamily="18" charset="0"/>
              </a:rPr>
              <a:t>代表输入的图片。注意输入的图片必须为二值图片。若输入的图片为彩色图片，必须先进行灰度化和二值化。</a:t>
            </a:r>
            <a:endParaRPr lang="en-US" altLang="zh-CN" sz="2400" kern="100" dirty="0">
              <a:effectLst/>
              <a:latin typeface="+mj-ea"/>
              <a:ea typeface="+mj-ea"/>
              <a:cs typeface="Times New Roman" panose="02020603050405020304" pitchFamily="18" charset="0"/>
            </a:endParaRPr>
          </a:p>
          <a:p>
            <a:pPr>
              <a:lnSpc>
                <a:spcPct val="150000"/>
              </a:lnSpc>
            </a:pPr>
            <a:r>
              <a:rPr lang="en-US" altLang="zh-CN" sz="2400" dirty="0">
                <a:latin typeface="+mj-ea"/>
                <a:ea typeface="+mj-ea"/>
              </a:rPr>
              <a:t>mode  </a:t>
            </a:r>
            <a:r>
              <a:rPr lang="zh-CN" altLang="en-US" sz="2400" dirty="0">
                <a:latin typeface="+mj-ea"/>
                <a:ea typeface="+mj-ea"/>
              </a:rPr>
              <a:t>表示轮廓的检索模式，有</a:t>
            </a:r>
            <a:r>
              <a:rPr lang="en-US" altLang="zh-CN" sz="2400" dirty="0">
                <a:latin typeface="+mj-ea"/>
                <a:ea typeface="+mj-ea"/>
              </a:rPr>
              <a:t>4</a:t>
            </a:r>
            <a:r>
              <a:rPr lang="zh-CN" altLang="en-US" sz="2400" dirty="0">
                <a:latin typeface="+mj-ea"/>
                <a:ea typeface="+mj-ea"/>
              </a:rPr>
              <a:t>种：</a:t>
            </a:r>
          </a:p>
          <a:p>
            <a:pPr marL="457200" indent="-457200">
              <a:lnSpc>
                <a:spcPct val="150000"/>
              </a:lnSpc>
              <a:buFont typeface="+mj-lt"/>
              <a:buAutoNum type="arabicPeriod"/>
            </a:pPr>
            <a:r>
              <a:rPr lang="en-US" altLang="zh-CN" sz="2400" dirty="0">
                <a:latin typeface="+mj-ea"/>
                <a:ea typeface="+mj-ea"/>
              </a:rPr>
              <a:t>cv2.RETR_EXTERNAL  </a:t>
            </a:r>
            <a:r>
              <a:rPr lang="zh-CN" altLang="en-US" sz="2400" dirty="0">
                <a:latin typeface="+mj-ea"/>
                <a:ea typeface="+mj-ea"/>
              </a:rPr>
              <a:t>表示只检测外轮廓。</a:t>
            </a:r>
          </a:p>
          <a:p>
            <a:pPr marL="457200" indent="-457200">
              <a:lnSpc>
                <a:spcPct val="150000"/>
              </a:lnSpc>
              <a:buFont typeface="+mj-lt"/>
              <a:buAutoNum type="arabicPeriod"/>
            </a:pPr>
            <a:r>
              <a:rPr lang="en-US" altLang="zh-CN" sz="2400" dirty="0">
                <a:latin typeface="+mj-ea"/>
                <a:ea typeface="+mj-ea"/>
              </a:rPr>
              <a:t>cv2.RETR_LIST  </a:t>
            </a:r>
            <a:r>
              <a:rPr lang="zh-CN" altLang="en-US" sz="2400" dirty="0">
                <a:latin typeface="+mj-ea"/>
                <a:ea typeface="+mj-ea"/>
              </a:rPr>
              <a:t>检测的轮廓不建立等级关系。</a:t>
            </a:r>
          </a:p>
          <a:p>
            <a:pPr marL="457200" indent="-457200">
              <a:lnSpc>
                <a:spcPct val="150000"/>
              </a:lnSpc>
              <a:buFont typeface="+mj-lt"/>
              <a:buAutoNum type="arabicPeriod"/>
            </a:pPr>
            <a:r>
              <a:rPr lang="en-US" altLang="zh-CN" sz="2400" dirty="0">
                <a:latin typeface="+mj-ea"/>
                <a:ea typeface="+mj-ea"/>
              </a:rPr>
              <a:t>cv2.RETR_CCOMP  </a:t>
            </a:r>
            <a:r>
              <a:rPr lang="zh-CN" altLang="en-US" sz="2400" dirty="0">
                <a:latin typeface="+mj-ea"/>
                <a:ea typeface="+mj-ea"/>
              </a:rPr>
              <a:t>建立两个等级的轮廓，上面的一层为外边界，里面的一层为内孔的边界信息。如果内孔内还有一个连通物体，这个物体的边界也在顶层。</a:t>
            </a:r>
          </a:p>
          <a:p>
            <a:pPr marL="457200" indent="-457200">
              <a:lnSpc>
                <a:spcPct val="150000"/>
              </a:lnSpc>
              <a:buFont typeface="+mj-lt"/>
              <a:buAutoNum type="arabicPeriod"/>
            </a:pPr>
            <a:r>
              <a:rPr lang="en-US" altLang="zh-CN" sz="2400" dirty="0">
                <a:latin typeface="+mj-ea"/>
                <a:ea typeface="+mj-ea"/>
              </a:rPr>
              <a:t>cv2.RETR_TREE  </a:t>
            </a:r>
            <a:r>
              <a:rPr lang="zh-CN" altLang="en-US" sz="2400" dirty="0">
                <a:latin typeface="+mj-ea"/>
                <a:ea typeface="+mj-ea"/>
              </a:rPr>
              <a:t>建立一个等级树结构的轮廓。</a:t>
            </a:r>
          </a:p>
        </p:txBody>
      </p:sp>
    </p:spTree>
    <p:extLst>
      <p:ext uri="{BB962C8B-B14F-4D97-AF65-F5344CB8AC3E}">
        <p14:creationId xmlns:p14="http://schemas.microsoft.com/office/powerpoint/2010/main" val="4288549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轮廓检测函数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958012"/>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cv2.findContours()</a:t>
            </a:r>
            <a:endParaRPr lang="en-US" altLang="zh-CN" sz="2800" b="0" dirty="0">
              <a:solidFill>
                <a:srgbClr val="D4D4D4"/>
              </a:solidFill>
              <a:effectLst/>
              <a:latin typeface="Consolas" panose="020B0609020204030204" pitchFamily="49" charset="0"/>
            </a:endParaRPr>
          </a:p>
        </p:txBody>
      </p:sp>
      <p:sp>
        <p:nvSpPr>
          <p:cNvPr id="13" name="文本框 12">
            <a:extLst>
              <a:ext uri="{FF2B5EF4-FFF2-40B4-BE49-F238E27FC236}">
                <a16:creationId xmlns:a16="http://schemas.microsoft.com/office/drawing/2014/main" id="{D44000D6-4EAF-4EE2-8C72-228BA79489AB}"/>
              </a:ext>
            </a:extLst>
          </p:cNvPr>
          <p:cNvSpPr txBox="1"/>
          <p:nvPr/>
        </p:nvSpPr>
        <p:spPr>
          <a:xfrm>
            <a:off x="875125" y="1573401"/>
            <a:ext cx="11045781" cy="3905043"/>
          </a:xfrm>
          <a:prstGeom prst="rect">
            <a:avLst/>
          </a:prstGeom>
          <a:noFill/>
        </p:spPr>
        <p:txBody>
          <a:bodyPr wrap="square">
            <a:spAutoFit/>
          </a:bodyPr>
          <a:lstStyle/>
          <a:p>
            <a:pPr>
              <a:lnSpc>
                <a:spcPct val="150000"/>
              </a:lnSpc>
            </a:pPr>
            <a:r>
              <a:rPr lang="en-US" altLang="zh-CN" sz="2400" kern="100" dirty="0">
                <a:effectLst/>
                <a:latin typeface="+mj-ea"/>
                <a:ea typeface="+mj-ea"/>
                <a:cs typeface="Times New Roman" panose="02020603050405020304" pitchFamily="18" charset="0"/>
              </a:rPr>
              <a:t>method  </a:t>
            </a:r>
            <a:r>
              <a:rPr lang="zh-CN" altLang="en-US" sz="2400" kern="100" dirty="0">
                <a:effectLst/>
                <a:latin typeface="+mj-ea"/>
                <a:ea typeface="+mj-ea"/>
                <a:cs typeface="Times New Roman" panose="02020603050405020304" pitchFamily="18" charset="0"/>
              </a:rPr>
              <a:t>为轮廓的近似办法，有</a:t>
            </a:r>
            <a:r>
              <a:rPr lang="en-US" altLang="zh-CN" sz="2400" kern="100" dirty="0">
                <a:effectLst/>
                <a:latin typeface="+mj-ea"/>
                <a:ea typeface="+mj-ea"/>
                <a:cs typeface="Times New Roman" panose="02020603050405020304" pitchFamily="18" charset="0"/>
              </a:rPr>
              <a:t>3</a:t>
            </a:r>
            <a:r>
              <a:rPr lang="zh-CN" altLang="en-US" sz="2400" kern="100" dirty="0">
                <a:effectLst/>
                <a:latin typeface="+mj-ea"/>
                <a:ea typeface="+mj-ea"/>
                <a:cs typeface="Times New Roman" panose="02020603050405020304" pitchFamily="18" charset="0"/>
              </a:rPr>
              <a:t>种：</a:t>
            </a:r>
          </a:p>
          <a:p>
            <a:pPr marL="457200" indent="-457200">
              <a:lnSpc>
                <a:spcPct val="150000"/>
              </a:lnSpc>
              <a:buFont typeface="+mj-lt"/>
              <a:buAutoNum type="arabicPeriod"/>
            </a:pPr>
            <a:r>
              <a:rPr lang="en-US" altLang="zh-CN" sz="2400" kern="100" dirty="0">
                <a:effectLst/>
                <a:latin typeface="+mj-ea"/>
                <a:ea typeface="+mj-ea"/>
                <a:cs typeface="Times New Roman" panose="02020603050405020304" pitchFamily="18" charset="0"/>
              </a:rPr>
              <a:t>cv2.CHAIN_APPROX_NONE  </a:t>
            </a:r>
            <a:r>
              <a:rPr lang="zh-CN" altLang="en-US" sz="2400" kern="100" dirty="0">
                <a:effectLst/>
                <a:latin typeface="+mj-ea"/>
                <a:ea typeface="+mj-ea"/>
                <a:cs typeface="Times New Roman" panose="02020603050405020304" pitchFamily="18" charset="0"/>
              </a:rPr>
              <a:t>存储所有的轮廓点，相邻的两个点的像素位置差不超过</a:t>
            </a:r>
            <a:r>
              <a:rPr lang="en-US" altLang="zh-CN" sz="2400" kern="100" dirty="0">
                <a:effectLst/>
                <a:latin typeface="+mj-ea"/>
                <a:ea typeface="+mj-ea"/>
                <a:cs typeface="Times New Roman" panose="02020603050405020304" pitchFamily="18" charset="0"/>
              </a:rPr>
              <a:t>1</a:t>
            </a:r>
            <a:r>
              <a:rPr lang="zh-CN" altLang="en-US" sz="2400" kern="100" dirty="0">
                <a:effectLst/>
                <a:latin typeface="+mj-ea"/>
                <a:ea typeface="+mj-ea"/>
                <a:cs typeface="Times New Roman" panose="02020603050405020304" pitchFamily="18" charset="0"/>
              </a:rPr>
              <a:t>，即</a:t>
            </a:r>
            <a:r>
              <a:rPr lang="en-US" altLang="zh-CN" sz="2400" kern="100" dirty="0">
                <a:effectLst/>
                <a:latin typeface="+mj-ea"/>
                <a:ea typeface="+mj-ea"/>
                <a:cs typeface="Times New Roman" panose="02020603050405020304" pitchFamily="18" charset="0"/>
              </a:rPr>
              <a:t>max(abs(x1-x2),abs</a:t>
            </a:r>
            <a:r>
              <a:rPr lang="zh-CN" altLang="en-US"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y2-y1)&lt;=1</a:t>
            </a:r>
            <a:r>
              <a:rPr lang="zh-CN" altLang="en-US" sz="2400" kern="100" dirty="0">
                <a:effectLst/>
                <a:latin typeface="+mj-ea"/>
                <a:ea typeface="+mj-ea"/>
                <a:cs typeface="Times New Roman" panose="02020603050405020304" pitchFamily="18" charset="0"/>
              </a:rPr>
              <a:t>。</a:t>
            </a:r>
          </a:p>
          <a:p>
            <a:pPr marL="457200" indent="-457200">
              <a:lnSpc>
                <a:spcPct val="150000"/>
              </a:lnSpc>
              <a:buFont typeface="+mj-lt"/>
              <a:buAutoNum type="arabicPeriod"/>
            </a:pPr>
            <a:r>
              <a:rPr lang="en-US" altLang="zh-CN" sz="2400" kern="100" dirty="0">
                <a:effectLst/>
                <a:latin typeface="+mj-ea"/>
                <a:ea typeface="+mj-ea"/>
                <a:cs typeface="Times New Roman" panose="02020603050405020304" pitchFamily="18" charset="0"/>
              </a:rPr>
              <a:t>cv2.CHAIN_APPROX_SIMPLE  </a:t>
            </a:r>
            <a:r>
              <a:rPr lang="zh-CN" altLang="en-US" sz="2400" kern="100" dirty="0">
                <a:effectLst/>
                <a:latin typeface="+mj-ea"/>
                <a:ea typeface="+mj-ea"/>
                <a:cs typeface="Times New Roman" panose="02020603050405020304" pitchFamily="18" charset="0"/>
              </a:rPr>
              <a:t>压缩水平方向，垂直方向，对角线方向的元素，只保留该方向的终点坐标，例如一个矩形轮廓只需</a:t>
            </a:r>
            <a:r>
              <a:rPr lang="en-US" altLang="zh-CN" sz="2400" kern="100" dirty="0">
                <a:effectLst/>
                <a:latin typeface="+mj-ea"/>
                <a:ea typeface="+mj-ea"/>
                <a:cs typeface="Times New Roman" panose="02020603050405020304" pitchFamily="18" charset="0"/>
              </a:rPr>
              <a:t>4</a:t>
            </a:r>
            <a:r>
              <a:rPr lang="zh-CN" altLang="en-US" sz="2400" kern="100" dirty="0">
                <a:effectLst/>
                <a:latin typeface="+mj-ea"/>
                <a:ea typeface="+mj-ea"/>
                <a:cs typeface="Times New Roman" panose="02020603050405020304" pitchFamily="18" charset="0"/>
              </a:rPr>
              <a:t>个点来保存轮廓信息。</a:t>
            </a:r>
          </a:p>
          <a:p>
            <a:pPr marL="457200" indent="-457200">
              <a:lnSpc>
                <a:spcPct val="150000"/>
              </a:lnSpc>
              <a:buFont typeface="+mj-lt"/>
              <a:buAutoNum type="arabicPeriod"/>
            </a:pPr>
            <a:r>
              <a:rPr lang="en-US" altLang="zh-CN" sz="2400" kern="100" dirty="0">
                <a:effectLst/>
                <a:latin typeface="+mj-ea"/>
                <a:ea typeface="+mj-ea"/>
                <a:cs typeface="Times New Roman" panose="02020603050405020304" pitchFamily="18" charset="0"/>
              </a:rPr>
              <a:t>cv2.CHAIN_APPROX_TC89_L1 </a:t>
            </a:r>
            <a:r>
              <a:rPr lang="zh-CN" altLang="en-US" sz="2400" kern="100" dirty="0">
                <a:effectLst/>
                <a:latin typeface="+mj-ea"/>
                <a:ea typeface="+mj-ea"/>
                <a:cs typeface="Times New Roman" panose="02020603050405020304" pitchFamily="18" charset="0"/>
              </a:rPr>
              <a:t>和 </a:t>
            </a:r>
            <a:r>
              <a:rPr lang="en-US" altLang="zh-CN" sz="2400" kern="100" dirty="0">
                <a:effectLst/>
                <a:latin typeface="+mj-ea"/>
                <a:ea typeface="+mj-ea"/>
                <a:cs typeface="Times New Roman" panose="02020603050405020304" pitchFamily="18" charset="0"/>
              </a:rPr>
              <a:t>cv2.CHAIN_APPROX_TC89_KCOS</a:t>
            </a:r>
            <a:r>
              <a:rPr lang="zh-CN" altLang="en-US" sz="2400" kern="100" dirty="0">
                <a:effectLst/>
                <a:latin typeface="+mj-ea"/>
                <a:ea typeface="+mj-ea"/>
                <a:cs typeface="Times New Roman" panose="02020603050405020304" pitchFamily="18" charset="0"/>
              </a:rPr>
              <a:t>使用</a:t>
            </a:r>
            <a:r>
              <a:rPr lang="en-US" altLang="zh-CN" sz="2400" kern="100" dirty="0" err="1">
                <a:effectLst/>
                <a:latin typeface="+mj-ea"/>
                <a:ea typeface="+mj-ea"/>
                <a:cs typeface="Times New Roman" panose="02020603050405020304" pitchFamily="18" charset="0"/>
              </a:rPr>
              <a:t>teh-Chinl</a:t>
            </a:r>
            <a:r>
              <a:rPr lang="en-US" altLang="zh-CN" sz="2400" kern="100" dirty="0">
                <a:effectLst/>
                <a:latin typeface="+mj-ea"/>
                <a:ea typeface="+mj-ea"/>
                <a:cs typeface="Times New Roman" panose="02020603050405020304" pitchFamily="18" charset="0"/>
              </a:rPr>
              <a:t> chain </a:t>
            </a:r>
            <a:r>
              <a:rPr lang="zh-CN" altLang="en-US" sz="2400" kern="100" dirty="0">
                <a:effectLst/>
                <a:latin typeface="+mj-ea"/>
                <a:ea typeface="+mj-ea"/>
                <a:cs typeface="Times New Roman" panose="02020603050405020304" pitchFamily="18" charset="0"/>
              </a:rPr>
              <a:t>近似算法。</a:t>
            </a:r>
          </a:p>
        </p:txBody>
      </p:sp>
    </p:spTree>
    <p:extLst>
      <p:ext uri="{BB962C8B-B14F-4D97-AF65-F5344CB8AC3E}">
        <p14:creationId xmlns:p14="http://schemas.microsoft.com/office/powerpoint/2010/main" val="155011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2651238" y="2536644"/>
            <a:ext cx="7913348" cy="1200329"/>
          </a:xfrm>
          <a:prstGeom prst="rect">
            <a:avLst/>
          </a:prstGeom>
          <a:gradFill>
            <a:gsLst>
              <a:gs pos="100000">
                <a:srgbClr val="B3CED5"/>
              </a:gs>
              <a:gs pos="0">
                <a:srgbClr val="DDE3D8"/>
              </a:gs>
            </a:gsLst>
            <a:lin scaled="1"/>
          </a:gradFill>
        </p:spPr>
        <p:txBody>
          <a:bodyPr wrap="square" rtlCol="0">
            <a:spAutoFit/>
          </a:bodyPr>
          <a:lstStyle/>
          <a:p>
            <a:pPr algn="ctr"/>
            <a:r>
              <a:rPr lang="en-US" altLang="zh-CN"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OPENCV</a:t>
            </a:r>
            <a:r>
              <a:rPr lang="zh-CN" altLang="en-US"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基本应用</a:t>
            </a:r>
          </a:p>
        </p:txBody>
      </p:sp>
    </p:spTree>
    <p:extLst>
      <p:ext uri="{BB962C8B-B14F-4D97-AF65-F5344CB8AC3E}">
        <p14:creationId xmlns:p14="http://schemas.microsoft.com/office/powerpoint/2010/main" val="4208814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轮廓检测函数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958012"/>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cv2.findContours()</a:t>
            </a:r>
            <a:endParaRPr lang="en-US" altLang="zh-CN" sz="2800" b="0" dirty="0">
              <a:solidFill>
                <a:srgbClr val="D4D4D4"/>
              </a:solidFill>
              <a:effectLst/>
              <a:latin typeface="Consolas" panose="020B0609020204030204" pitchFamily="49" charset="0"/>
            </a:endParaRPr>
          </a:p>
        </p:txBody>
      </p:sp>
      <p:sp>
        <p:nvSpPr>
          <p:cNvPr id="13" name="文本框 12">
            <a:extLst>
              <a:ext uri="{FF2B5EF4-FFF2-40B4-BE49-F238E27FC236}">
                <a16:creationId xmlns:a16="http://schemas.microsoft.com/office/drawing/2014/main" id="{D44000D6-4EAF-4EE2-8C72-228BA79489AB}"/>
              </a:ext>
            </a:extLst>
          </p:cNvPr>
          <p:cNvSpPr txBox="1"/>
          <p:nvPr/>
        </p:nvSpPr>
        <p:spPr>
          <a:xfrm>
            <a:off x="875125" y="1573401"/>
            <a:ext cx="11045781" cy="4459041"/>
          </a:xfrm>
          <a:prstGeom prst="rect">
            <a:avLst/>
          </a:prstGeom>
          <a:noFill/>
        </p:spPr>
        <p:txBody>
          <a:bodyPr wrap="square">
            <a:spAutoFit/>
          </a:bodyPr>
          <a:lstStyle/>
          <a:p>
            <a:pPr>
              <a:lnSpc>
                <a:spcPct val="150000"/>
              </a:lnSpc>
            </a:pPr>
            <a:r>
              <a:rPr lang="en-US" altLang="zh-CN" sz="2400" kern="100" dirty="0">
                <a:effectLst/>
                <a:latin typeface="+mj-ea"/>
                <a:ea typeface="+mj-ea"/>
                <a:cs typeface="Times New Roman" panose="02020603050405020304" pitchFamily="18" charset="0"/>
              </a:rPr>
              <a:t>cv2.findContours()</a:t>
            </a:r>
            <a:r>
              <a:rPr lang="zh-CN" altLang="en-US" sz="2400" kern="100" dirty="0">
                <a:effectLst/>
                <a:latin typeface="+mj-ea"/>
                <a:ea typeface="+mj-ea"/>
                <a:cs typeface="Times New Roman" panose="02020603050405020304" pitchFamily="18" charset="0"/>
              </a:rPr>
              <a:t>函数返回两个值，一个是轮廓本身</a:t>
            </a:r>
            <a:r>
              <a:rPr lang="en-US" altLang="zh-CN" sz="2400" kern="100" dirty="0">
                <a:effectLst/>
                <a:latin typeface="+mj-ea"/>
                <a:ea typeface="+mj-ea"/>
                <a:cs typeface="Times New Roman" panose="02020603050405020304" pitchFamily="18" charset="0"/>
              </a:rPr>
              <a:t>contours</a:t>
            </a:r>
            <a:r>
              <a:rPr lang="zh-CN" altLang="en-US" sz="2400" kern="100" dirty="0">
                <a:effectLst/>
                <a:latin typeface="+mj-ea"/>
                <a:ea typeface="+mj-ea"/>
                <a:cs typeface="Times New Roman" panose="02020603050405020304" pitchFamily="18" charset="0"/>
              </a:rPr>
              <a:t>，还有一个是每条轮廓对应的属性</a:t>
            </a:r>
            <a:r>
              <a:rPr lang="en-US" altLang="zh-CN" sz="2400" kern="100" dirty="0">
                <a:effectLst/>
                <a:latin typeface="+mj-ea"/>
                <a:ea typeface="+mj-ea"/>
                <a:cs typeface="Times New Roman" panose="02020603050405020304" pitchFamily="18" charset="0"/>
              </a:rPr>
              <a:t>hierarchy</a:t>
            </a:r>
            <a:r>
              <a:rPr lang="zh-CN" altLang="en-US" sz="2400" kern="100" dirty="0">
                <a:effectLst/>
                <a:latin typeface="+mj-ea"/>
                <a:ea typeface="+mj-ea"/>
                <a:cs typeface="Times New Roman" panose="02020603050405020304" pitchFamily="18" charset="0"/>
              </a:rPr>
              <a:t>。</a:t>
            </a:r>
          </a:p>
          <a:p>
            <a:pPr>
              <a:lnSpc>
                <a:spcPct val="150000"/>
              </a:lnSpc>
            </a:pPr>
            <a:r>
              <a:rPr lang="en-US" altLang="zh-CN" sz="2400" kern="100" dirty="0">
                <a:effectLst/>
                <a:latin typeface="+mj-ea"/>
                <a:ea typeface="+mj-ea"/>
                <a:cs typeface="Times New Roman" panose="02020603050405020304" pitchFamily="18" charset="0"/>
              </a:rPr>
              <a:t>contours</a:t>
            </a:r>
            <a:r>
              <a:rPr lang="zh-CN" altLang="en-US" sz="2400" kern="100" dirty="0">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cv2.findContours()</a:t>
            </a:r>
            <a:r>
              <a:rPr lang="zh-CN" altLang="en-US" sz="2400" kern="100" dirty="0">
                <a:effectLst/>
                <a:latin typeface="+mj-ea"/>
                <a:ea typeface="+mj-ea"/>
                <a:cs typeface="Times New Roman" panose="02020603050405020304" pitchFamily="18" charset="0"/>
              </a:rPr>
              <a:t>函数首先返回一个</a:t>
            </a:r>
            <a:r>
              <a:rPr lang="en-US" altLang="zh-CN" sz="2400" kern="100" dirty="0">
                <a:effectLst/>
                <a:latin typeface="+mj-ea"/>
                <a:ea typeface="+mj-ea"/>
                <a:cs typeface="Times New Roman" panose="02020603050405020304" pitchFamily="18" charset="0"/>
              </a:rPr>
              <a:t>list</a:t>
            </a:r>
            <a:r>
              <a:rPr lang="zh-CN" altLang="en-US"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list</a:t>
            </a:r>
            <a:r>
              <a:rPr lang="zh-CN" altLang="en-US" sz="2400" kern="100" dirty="0">
                <a:effectLst/>
                <a:latin typeface="+mj-ea"/>
                <a:ea typeface="+mj-ea"/>
                <a:cs typeface="Times New Roman" panose="02020603050405020304" pitchFamily="18" charset="0"/>
              </a:rPr>
              <a:t>中每个元素都是图像中的一个轮廓信息，</a:t>
            </a:r>
            <a:r>
              <a:rPr lang="en-US" altLang="zh-CN" sz="2400" kern="100" dirty="0">
                <a:effectLst/>
                <a:latin typeface="+mj-ea"/>
                <a:ea typeface="+mj-ea"/>
                <a:cs typeface="Times New Roman" panose="02020603050405020304" pitchFamily="18" charset="0"/>
              </a:rPr>
              <a:t>list</a:t>
            </a:r>
            <a:r>
              <a:rPr lang="zh-CN" altLang="en-US" sz="2400" kern="100" dirty="0">
                <a:effectLst/>
                <a:latin typeface="+mj-ea"/>
                <a:ea typeface="+mj-ea"/>
                <a:cs typeface="Times New Roman" panose="02020603050405020304" pitchFamily="18" charset="0"/>
              </a:rPr>
              <a:t>中每个元素</a:t>
            </a:r>
            <a:r>
              <a:rPr lang="en-US" altLang="zh-CN" sz="2400" kern="100" dirty="0">
                <a:effectLst/>
                <a:latin typeface="+mj-ea"/>
                <a:ea typeface="+mj-ea"/>
                <a:cs typeface="Times New Roman" panose="02020603050405020304" pitchFamily="18" charset="0"/>
              </a:rPr>
              <a:t>(</a:t>
            </a:r>
            <a:r>
              <a:rPr lang="zh-CN" altLang="en-US" sz="2400" kern="100" dirty="0">
                <a:effectLst/>
                <a:latin typeface="+mj-ea"/>
                <a:ea typeface="+mj-ea"/>
                <a:cs typeface="Times New Roman" panose="02020603050405020304" pitchFamily="18" charset="0"/>
              </a:rPr>
              <a:t>轮廓信息</a:t>
            </a:r>
            <a:r>
              <a:rPr lang="en-US" altLang="zh-CN" sz="2400" kern="100" dirty="0">
                <a:effectLst/>
                <a:latin typeface="+mj-ea"/>
                <a:ea typeface="+mj-ea"/>
                <a:cs typeface="Times New Roman" panose="02020603050405020304" pitchFamily="18" charset="0"/>
              </a:rPr>
              <a:t>)</a:t>
            </a:r>
            <a:r>
              <a:rPr lang="zh-CN" altLang="en-US" sz="2400" kern="100" dirty="0">
                <a:effectLst/>
                <a:latin typeface="+mj-ea"/>
                <a:ea typeface="+mj-ea"/>
                <a:cs typeface="Times New Roman" panose="02020603050405020304" pitchFamily="18" charset="0"/>
              </a:rPr>
              <a:t>类型为</a:t>
            </a:r>
            <a:r>
              <a:rPr lang="en-US" altLang="zh-CN" sz="2400" kern="100" dirty="0" err="1">
                <a:effectLst/>
                <a:latin typeface="+mj-ea"/>
                <a:ea typeface="+mj-ea"/>
                <a:cs typeface="Times New Roman" panose="02020603050405020304" pitchFamily="18" charset="0"/>
              </a:rPr>
              <a:t>ndarray</a:t>
            </a:r>
            <a:r>
              <a:rPr lang="zh-CN" altLang="en-US" sz="2400" kern="100" dirty="0">
                <a:effectLst/>
                <a:latin typeface="+mj-ea"/>
                <a:ea typeface="+mj-ea"/>
                <a:cs typeface="Times New Roman" panose="02020603050405020304" pitchFamily="18" charset="0"/>
              </a:rPr>
              <a:t>。我们检测到的轮廓为矩形，轮廓中有</a:t>
            </a:r>
            <a:r>
              <a:rPr lang="en-US" altLang="zh-CN" sz="2400" kern="100" dirty="0">
                <a:effectLst/>
                <a:latin typeface="+mj-ea"/>
                <a:ea typeface="+mj-ea"/>
                <a:cs typeface="Times New Roman" panose="02020603050405020304" pitchFamily="18" charset="0"/>
              </a:rPr>
              <a:t>4</a:t>
            </a:r>
            <a:r>
              <a:rPr lang="zh-CN" altLang="en-US" sz="2400" kern="100" dirty="0">
                <a:effectLst/>
                <a:latin typeface="+mj-ea"/>
                <a:ea typeface="+mj-ea"/>
                <a:cs typeface="Times New Roman" panose="02020603050405020304" pitchFamily="18" charset="0"/>
              </a:rPr>
              <a:t>个点，这是因为当参数</a:t>
            </a:r>
            <a:r>
              <a:rPr lang="en-US" altLang="zh-CN" sz="2400" kern="100" dirty="0">
                <a:effectLst/>
                <a:latin typeface="+mj-ea"/>
                <a:ea typeface="+mj-ea"/>
                <a:cs typeface="Times New Roman" panose="02020603050405020304" pitchFamily="18" charset="0"/>
              </a:rPr>
              <a:t>mode </a:t>
            </a:r>
            <a:r>
              <a:rPr lang="zh-CN" altLang="en-US" sz="2400" kern="100" dirty="0">
                <a:effectLst/>
                <a:latin typeface="+mj-ea"/>
                <a:ea typeface="+mj-ea"/>
                <a:cs typeface="Times New Roman" panose="02020603050405020304" pitchFamily="18" charset="0"/>
              </a:rPr>
              <a:t>设置成： </a:t>
            </a:r>
            <a:r>
              <a:rPr lang="en-US" altLang="zh-CN" sz="2400" kern="100" dirty="0">
                <a:effectLst/>
                <a:latin typeface="+mj-ea"/>
                <a:ea typeface="+mj-ea"/>
                <a:cs typeface="Times New Roman" panose="02020603050405020304" pitchFamily="18" charset="0"/>
              </a:rPr>
              <a:t>cv2.CHAIN_APPROX_SIMPLE </a:t>
            </a:r>
            <a:r>
              <a:rPr lang="zh-CN" altLang="en-US" sz="2400" kern="100" dirty="0">
                <a:effectLst/>
                <a:latin typeface="+mj-ea"/>
                <a:ea typeface="+mj-ea"/>
                <a:cs typeface="Times New Roman" panose="02020603050405020304" pitchFamily="18" charset="0"/>
              </a:rPr>
              <a:t>，轮廓中并不是存储轮廓上所有的点，而是只存储可以用直线描述轮廓的点的个数，比如一个“正立”的矩形，只需</a:t>
            </a:r>
            <a:r>
              <a:rPr lang="en-US" altLang="zh-CN" sz="2400" kern="100" dirty="0">
                <a:effectLst/>
                <a:latin typeface="+mj-ea"/>
                <a:ea typeface="+mj-ea"/>
                <a:cs typeface="Times New Roman" panose="02020603050405020304" pitchFamily="18" charset="0"/>
              </a:rPr>
              <a:t>4</a:t>
            </a:r>
            <a:r>
              <a:rPr lang="zh-CN" altLang="en-US" sz="2400" kern="100" dirty="0">
                <a:effectLst/>
                <a:latin typeface="+mj-ea"/>
                <a:ea typeface="+mj-ea"/>
                <a:cs typeface="Times New Roman" panose="02020603050405020304" pitchFamily="18" charset="0"/>
              </a:rPr>
              <a:t>个顶点就能描述轮廓了。</a:t>
            </a:r>
          </a:p>
        </p:txBody>
      </p:sp>
    </p:spTree>
    <p:extLst>
      <p:ext uri="{BB962C8B-B14F-4D97-AF65-F5344CB8AC3E}">
        <p14:creationId xmlns:p14="http://schemas.microsoft.com/office/powerpoint/2010/main" val="109324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轮廓检测函数</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F89E277A-1F17-D5BA-8EA8-89D6731E8EB8}"/>
              </a:ext>
            </a:extLst>
          </p:cNvPr>
          <p:cNvSpPr txBox="1"/>
          <p:nvPr/>
        </p:nvSpPr>
        <p:spPr>
          <a:xfrm>
            <a:off x="1027525" y="958012"/>
            <a:ext cx="3686348" cy="523220"/>
          </a:xfrm>
          <a:prstGeom prst="rect">
            <a:avLst/>
          </a:prstGeom>
          <a:noFill/>
        </p:spPr>
        <p:txBody>
          <a:bodyPr wrap="square" rtlCol="0">
            <a:spAutoFit/>
          </a:bodyPr>
          <a:lstStyle/>
          <a:p>
            <a:r>
              <a:rPr lang="en-US" altLang="zh-CN" sz="2800" b="0" dirty="0">
                <a:solidFill>
                  <a:srgbClr val="4EC9B0"/>
                </a:solidFill>
                <a:effectLst/>
                <a:latin typeface="Consolas" panose="020B0609020204030204" pitchFamily="49" charset="0"/>
              </a:rPr>
              <a:t>cv2.findContours()</a:t>
            </a:r>
            <a:endParaRPr lang="en-US" altLang="zh-CN" sz="2800" b="0" dirty="0">
              <a:solidFill>
                <a:srgbClr val="D4D4D4"/>
              </a:solidFill>
              <a:effectLst/>
              <a:latin typeface="Consolas" panose="020B0609020204030204" pitchFamily="49" charset="0"/>
            </a:endParaRPr>
          </a:p>
        </p:txBody>
      </p:sp>
      <p:sp>
        <p:nvSpPr>
          <p:cNvPr id="13" name="文本框 12">
            <a:extLst>
              <a:ext uri="{FF2B5EF4-FFF2-40B4-BE49-F238E27FC236}">
                <a16:creationId xmlns:a16="http://schemas.microsoft.com/office/drawing/2014/main" id="{D44000D6-4EAF-4EE2-8C72-228BA79489AB}"/>
              </a:ext>
            </a:extLst>
          </p:cNvPr>
          <p:cNvSpPr txBox="1"/>
          <p:nvPr/>
        </p:nvSpPr>
        <p:spPr>
          <a:xfrm>
            <a:off x="875125" y="1573401"/>
            <a:ext cx="11045781" cy="2243050"/>
          </a:xfrm>
          <a:prstGeom prst="rect">
            <a:avLst/>
          </a:prstGeom>
          <a:noFill/>
        </p:spPr>
        <p:txBody>
          <a:bodyPr wrap="square">
            <a:spAutoFit/>
          </a:bodyPr>
          <a:lstStyle/>
          <a:p>
            <a:pPr>
              <a:lnSpc>
                <a:spcPct val="150000"/>
              </a:lnSpc>
            </a:pPr>
            <a:r>
              <a:rPr lang="en-US" altLang="zh-CN" sz="2400" kern="100" dirty="0">
                <a:effectLst/>
                <a:latin typeface="+mj-ea"/>
                <a:ea typeface="+mj-ea"/>
                <a:cs typeface="Times New Roman" panose="02020603050405020304" pitchFamily="18" charset="0"/>
              </a:rPr>
              <a:t>hierarchy</a:t>
            </a:r>
            <a:r>
              <a:rPr lang="zh-CN" altLang="en-US" sz="2400" kern="100" dirty="0">
                <a:latin typeface="+mj-ea"/>
                <a:ea typeface="+mj-ea"/>
                <a:cs typeface="Times New Roman" panose="02020603050405020304" pitchFamily="18" charset="0"/>
              </a:rPr>
              <a:t>：</a:t>
            </a:r>
            <a:r>
              <a:rPr lang="zh-CN" altLang="en-US" sz="2400" kern="100" dirty="0">
                <a:effectLst/>
                <a:latin typeface="+mj-ea"/>
                <a:ea typeface="+mj-ea"/>
                <a:cs typeface="Times New Roman" panose="02020603050405020304" pitchFamily="18" charset="0"/>
              </a:rPr>
              <a:t>该函数还可返回一个可选的</a:t>
            </a:r>
            <a:r>
              <a:rPr lang="en-US" altLang="zh-CN" sz="2400" kern="100" dirty="0" err="1">
                <a:effectLst/>
                <a:latin typeface="+mj-ea"/>
                <a:ea typeface="+mj-ea"/>
                <a:cs typeface="Times New Roman" panose="02020603050405020304" pitchFamily="18" charset="0"/>
              </a:rPr>
              <a:t>hiararchy</a:t>
            </a:r>
            <a:r>
              <a:rPr lang="zh-CN" altLang="en-US" sz="2400" kern="100" dirty="0">
                <a:effectLst/>
                <a:latin typeface="+mj-ea"/>
                <a:ea typeface="+mj-ea"/>
                <a:cs typeface="Times New Roman" panose="02020603050405020304" pitchFamily="18" charset="0"/>
              </a:rPr>
              <a:t>结果，这是一个</a:t>
            </a:r>
            <a:r>
              <a:rPr lang="en-US" altLang="zh-CN" sz="2400" kern="100" dirty="0" err="1">
                <a:effectLst/>
                <a:latin typeface="+mj-ea"/>
                <a:ea typeface="+mj-ea"/>
                <a:cs typeface="Times New Roman" panose="02020603050405020304" pitchFamily="18" charset="0"/>
              </a:rPr>
              <a:t>ndarray</a:t>
            </a:r>
            <a:r>
              <a:rPr lang="zh-CN" altLang="en-US" sz="2400" kern="100" dirty="0">
                <a:effectLst/>
                <a:latin typeface="+mj-ea"/>
                <a:ea typeface="+mj-ea"/>
                <a:cs typeface="Times New Roman" panose="02020603050405020304" pitchFamily="18" charset="0"/>
              </a:rPr>
              <a:t>，其中的元素个数和轮廓个数相同，每个轮廓</a:t>
            </a:r>
            <a:r>
              <a:rPr lang="en-US" altLang="zh-CN" sz="2400" kern="100" dirty="0">
                <a:effectLst/>
                <a:latin typeface="+mj-ea"/>
                <a:ea typeface="+mj-ea"/>
                <a:cs typeface="Times New Roman" panose="02020603050405020304" pitchFamily="18" charset="0"/>
              </a:rPr>
              <a:t>contours[</a:t>
            </a:r>
            <a:r>
              <a:rPr lang="en-US" altLang="zh-CN" sz="2400" kern="100" dirty="0" err="1">
                <a:effectLst/>
                <a:latin typeface="+mj-ea"/>
                <a:ea typeface="+mj-ea"/>
                <a:cs typeface="Times New Roman" panose="02020603050405020304" pitchFamily="18" charset="0"/>
              </a:rPr>
              <a:t>i</a:t>
            </a:r>
            <a:r>
              <a:rPr lang="en-US" altLang="zh-CN" sz="2400" kern="100" dirty="0">
                <a:effectLst/>
                <a:latin typeface="+mj-ea"/>
                <a:ea typeface="+mj-ea"/>
                <a:cs typeface="Times New Roman" panose="02020603050405020304" pitchFamily="18" charset="0"/>
              </a:rPr>
              <a:t>]</a:t>
            </a:r>
            <a:r>
              <a:rPr lang="zh-CN" altLang="en-US" sz="2400" kern="100" dirty="0">
                <a:effectLst/>
                <a:latin typeface="+mj-ea"/>
                <a:ea typeface="+mj-ea"/>
                <a:cs typeface="Times New Roman" panose="02020603050405020304" pitchFamily="18" charset="0"/>
              </a:rPr>
              <a:t>对应</a:t>
            </a:r>
            <a:r>
              <a:rPr lang="en-US" altLang="zh-CN" sz="2400" kern="100" dirty="0">
                <a:effectLst/>
                <a:latin typeface="+mj-ea"/>
                <a:ea typeface="+mj-ea"/>
                <a:cs typeface="Times New Roman" panose="02020603050405020304" pitchFamily="18" charset="0"/>
              </a:rPr>
              <a:t>4</a:t>
            </a:r>
            <a:r>
              <a:rPr lang="zh-CN" altLang="en-US" sz="2400" kern="100" dirty="0">
                <a:effectLst/>
                <a:latin typeface="+mj-ea"/>
                <a:ea typeface="+mj-ea"/>
                <a:cs typeface="Times New Roman" panose="02020603050405020304" pitchFamily="18" charset="0"/>
              </a:rPr>
              <a:t>个</a:t>
            </a:r>
            <a:r>
              <a:rPr lang="en-US" altLang="zh-CN" sz="2400" kern="100" dirty="0">
                <a:effectLst/>
                <a:latin typeface="+mj-ea"/>
                <a:ea typeface="+mj-ea"/>
                <a:cs typeface="Times New Roman" panose="02020603050405020304" pitchFamily="18" charset="0"/>
              </a:rPr>
              <a:t>hierarchy</a:t>
            </a:r>
            <a:r>
              <a:rPr lang="zh-CN" altLang="en-US" sz="2400" kern="100" dirty="0">
                <a:effectLst/>
                <a:latin typeface="+mj-ea"/>
                <a:ea typeface="+mj-ea"/>
                <a:cs typeface="Times New Roman" panose="02020603050405020304" pitchFamily="18" charset="0"/>
              </a:rPr>
              <a:t>元素</a:t>
            </a:r>
            <a:r>
              <a:rPr lang="en-US" altLang="zh-CN" sz="2400" kern="100" dirty="0">
                <a:effectLst/>
                <a:latin typeface="+mj-ea"/>
                <a:ea typeface="+mj-ea"/>
                <a:cs typeface="Times New Roman" panose="02020603050405020304" pitchFamily="18" charset="0"/>
              </a:rPr>
              <a:t>hierarchy[</a:t>
            </a:r>
            <a:r>
              <a:rPr lang="en-US" altLang="zh-CN" sz="2400" kern="100" dirty="0" err="1">
                <a:effectLst/>
                <a:latin typeface="+mj-ea"/>
                <a:ea typeface="+mj-ea"/>
                <a:cs typeface="Times New Roman" panose="02020603050405020304" pitchFamily="18" charset="0"/>
              </a:rPr>
              <a:t>i</a:t>
            </a:r>
            <a:r>
              <a:rPr lang="en-US" altLang="zh-CN" sz="2400" kern="100" dirty="0">
                <a:effectLst/>
                <a:latin typeface="+mj-ea"/>
                <a:ea typeface="+mj-ea"/>
                <a:cs typeface="Times New Roman" panose="02020603050405020304" pitchFamily="18" charset="0"/>
              </a:rPr>
              <a:t>][0] ~hierarchy[</a:t>
            </a:r>
            <a:r>
              <a:rPr lang="en-US" altLang="zh-CN" sz="2400" kern="100" dirty="0" err="1">
                <a:effectLst/>
                <a:latin typeface="+mj-ea"/>
                <a:ea typeface="+mj-ea"/>
                <a:cs typeface="Times New Roman" panose="02020603050405020304" pitchFamily="18" charset="0"/>
              </a:rPr>
              <a:t>i</a:t>
            </a:r>
            <a:r>
              <a:rPr lang="en-US" altLang="zh-CN" sz="2400" kern="100" dirty="0">
                <a:effectLst/>
                <a:latin typeface="+mj-ea"/>
                <a:ea typeface="+mj-ea"/>
                <a:cs typeface="Times New Roman" panose="02020603050405020304" pitchFamily="18" charset="0"/>
              </a:rPr>
              <a:t>][3]</a:t>
            </a:r>
            <a:r>
              <a:rPr lang="zh-CN" altLang="en-US" sz="2400" kern="100" dirty="0">
                <a:effectLst/>
                <a:latin typeface="+mj-ea"/>
                <a:ea typeface="+mj-ea"/>
                <a:cs typeface="Times New Roman" panose="02020603050405020304" pitchFamily="18" charset="0"/>
              </a:rPr>
              <a:t>，分别表示后一个轮廓、前一个轮廓、父轮廓、内嵌轮廓的索引编号，如果没有对应项，则该值为负数。</a:t>
            </a:r>
          </a:p>
        </p:txBody>
      </p:sp>
    </p:spTree>
    <p:extLst>
      <p:ext uri="{BB962C8B-B14F-4D97-AF65-F5344CB8AC3E}">
        <p14:creationId xmlns:p14="http://schemas.microsoft.com/office/powerpoint/2010/main" val="324083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441CBFA-2301-E626-C5DE-6C2FF5BAEAF7}"/>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颜色识别示例</a:t>
            </a:r>
            <a:endParaRPr lang="zh-CN" altLang="en-US" dirty="0"/>
          </a:p>
        </p:txBody>
      </p:sp>
      <p:sp>
        <p:nvSpPr>
          <p:cNvPr id="3" name="文本框 2">
            <a:extLst>
              <a:ext uri="{FF2B5EF4-FFF2-40B4-BE49-F238E27FC236}">
                <a16:creationId xmlns:a16="http://schemas.microsoft.com/office/drawing/2014/main" id="{5F556E32-8030-1F6B-EFBA-D8A386CDEE00}"/>
              </a:ext>
            </a:extLst>
          </p:cNvPr>
          <p:cNvSpPr txBox="1"/>
          <p:nvPr/>
        </p:nvSpPr>
        <p:spPr>
          <a:xfrm>
            <a:off x="1027525" y="1279046"/>
            <a:ext cx="3686348"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sym typeface="+mn-ea"/>
              </a:rPr>
              <a:t>采取摄像头进行检测</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942D93FD-5C87-4E12-9DFA-93E10BAAC5F2}"/>
              </a:ext>
            </a:extLst>
          </p:cNvPr>
          <p:cNvGraphicFramePr>
            <a:graphicFrameLocks noChangeAspect="1"/>
          </p:cNvGraphicFramePr>
          <p:nvPr>
            <p:extLst>
              <p:ext uri="{D42A27DB-BD31-4B8C-83A1-F6EECF244321}">
                <p14:modId xmlns:p14="http://schemas.microsoft.com/office/powerpoint/2010/main" val="3308080686"/>
              </p:ext>
            </p:extLst>
          </p:nvPr>
        </p:nvGraphicFramePr>
        <p:xfrm>
          <a:off x="6250214" y="669234"/>
          <a:ext cx="3706813" cy="5418137"/>
        </p:xfrm>
        <a:graphic>
          <a:graphicData uri="http://schemas.openxmlformats.org/presentationml/2006/ole">
            <mc:AlternateContent xmlns:mc="http://schemas.openxmlformats.org/markup-compatibility/2006">
              <mc:Choice xmlns:v="urn:schemas-microsoft-com:vml" Requires="v">
                <p:oleObj spid="_x0000_s3111" name="Document" r:id="rId5" imgW="6631122" imgH="9692443" progId="Word.Document.12">
                  <p:link updateAutomatic="1"/>
                </p:oleObj>
              </mc:Choice>
              <mc:Fallback>
                <p:oleObj name="Document" r:id="rId5" imgW="6631122" imgH="9692443" progId="Word.Document.12">
                  <p:link updateAutomatic="1"/>
                  <p:pic>
                    <p:nvPicPr>
                      <p:cNvPr id="0" name=""/>
                      <p:cNvPicPr/>
                      <p:nvPr/>
                    </p:nvPicPr>
                    <p:blipFill>
                      <a:blip r:embed="rId6"/>
                      <a:stretch>
                        <a:fillRect/>
                      </a:stretch>
                    </p:blipFill>
                    <p:spPr>
                      <a:xfrm>
                        <a:off x="6250214" y="669234"/>
                        <a:ext cx="3706813" cy="5418137"/>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1E3DD82F-2B2A-410A-872F-DF60645AA9BC}"/>
              </a:ext>
            </a:extLst>
          </p:cNvPr>
          <p:cNvSpPr txBox="1"/>
          <p:nvPr/>
        </p:nvSpPr>
        <p:spPr>
          <a:xfrm>
            <a:off x="1027525" y="2253343"/>
            <a:ext cx="5222689" cy="1689052"/>
          </a:xfrm>
          <a:prstGeom prst="rect">
            <a:avLst/>
          </a:prstGeom>
          <a:noFill/>
        </p:spPr>
        <p:txBody>
          <a:bodyPr wrap="square" rtlCol="0">
            <a:spAutoFit/>
          </a:bodyPr>
          <a:lstStyle/>
          <a:p>
            <a:pPr>
              <a:lnSpc>
                <a:spcPct val="150000"/>
              </a:lnSpc>
            </a:pPr>
            <a:r>
              <a:rPr lang="en-US" altLang="zh-CN" sz="2400" kern="100" dirty="0">
                <a:effectLst/>
                <a:latin typeface="+mj-ea"/>
                <a:ea typeface="+mj-ea"/>
                <a:cs typeface="Times New Roman" panose="02020603050405020304" pitchFamily="18" charset="0"/>
              </a:rPr>
              <a:t>cv2.boundingRect()</a:t>
            </a:r>
            <a:r>
              <a:rPr lang="zh-CN" altLang="zh-CN" sz="2400" kern="100" dirty="0">
                <a:effectLst/>
                <a:latin typeface="+mj-ea"/>
                <a:ea typeface="+mj-ea"/>
                <a:cs typeface="Times New Roman" panose="02020603050405020304" pitchFamily="18" charset="0"/>
              </a:rPr>
              <a:t>函数的功能是以最小的矩形框框定轮廓（</a:t>
            </a:r>
            <a:r>
              <a:rPr lang="en-US" altLang="zh-CN" sz="2400" kern="100" dirty="0">
                <a:effectLst/>
                <a:latin typeface="+mj-ea"/>
                <a:ea typeface="+mj-ea"/>
                <a:cs typeface="Times New Roman" panose="02020603050405020304" pitchFamily="18" charset="0"/>
              </a:rPr>
              <a:t>contours</a:t>
            </a:r>
            <a:r>
              <a:rPr lang="zh-CN" altLang="zh-CN" sz="2400" kern="100" dirty="0">
                <a:effectLst/>
                <a:latin typeface="+mj-ea"/>
                <a:ea typeface="+mj-ea"/>
                <a:cs typeface="Times New Roman" panose="02020603050405020304" pitchFamily="18" charset="0"/>
              </a:rPr>
              <a:t>），它有四个返回值</a:t>
            </a:r>
            <a:r>
              <a:rPr lang="en-US" altLang="zh-CN" sz="2400" kern="100" dirty="0">
                <a:effectLst/>
                <a:latin typeface="+mj-ea"/>
                <a:ea typeface="+mj-ea"/>
                <a:cs typeface="Times New Roman" panose="02020603050405020304" pitchFamily="18" charset="0"/>
              </a:rPr>
              <a:t>x</a:t>
            </a:r>
            <a:r>
              <a:rPr lang="zh-CN" altLang="zh-CN"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y</a:t>
            </a:r>
            <a:r>
              <a:rPr lang="zh-CN" altLang="zh-CN"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w</a:t>
            </a:r>
            <a:r>
              <a:rPr lang="zh-CN" altLang="zh-CN" sz="2400" kern="100" dirty="0">
                <a:effectLst/>
                <a:latin typeface="+mj-ea"/>
                <a:ea typeface="+mj-ea"/>
                <a:cs typeface="Times New Roman" panose="02020603050405020304" pitchFamily="18" charset="0"/>
              </a:rPr>
              <a:t>，</a:t>
            </a:r>
            <a:r>
              <a:rPr lang="en-US" altLang="zh-CN" sz="2400" kern="100" dirty="0">
                <a:effectLst/>
                <a:latin typeface="+mj-ea"/>
                <a:ea typeface="+mj-ea"/>
                <a:cs typeface="Times New Roman" panose="02020603050405020304" pitchFamily="18" charset="0"/>
              </a:rPr>
              <a:t>h</a:t>
            </a:r>
            <a:r>
              <a:rPr lang="zh-CN" altLang="zh-CN" sz="2400" kern="100" dirty="0">
                <a:effectLst/>
                <a:latin typeface="+mj-ea"/>
                <a:ea typeface="+mj-ea"/>
                <a:cs typeface="Times New Roman" panose="02020603050405020304" pitchFamily="18" charset="0"/>
              </a:rPr>
              <a:t>。</a:t>
            </a:r>
            <a:endParaRPr lang="zh-CN" altLang="en-US" sz="2400" dirty="0">
              <a:latin typeface="+mj-ea"/>
              <a:ea typeface="+mj-ea"/>
            </a:endParaRPr>
          </a:p>
        </p:txBody>
      </p:sp>
    </p:spTree>
    <p:extLst>
      <p:ext uri="{BB962C8B-B14F-4D97-AF65-F5344CB8AC3E}">
        <p14:creationId xmlns:p14="http://schemas.microsoft.com/office/powerpoint/2010/main" val="150424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1E36B17-4B6B-5D74-1CF4-AC8F78EDCFC6}"/>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运行效果</a:t>
            </a:r>
            <a:endParaRPr lang="zh-CN" altLang="en-US" dirty="0"/>
          </a:p>
        </p:txBody>
      </p:sp>
      <p:pic>
        <p:nvPicPr>
          <p:cNvPr id="5" name="图片 4">
            <a:extLst>
              <a:ext uri="{FF2B5EF4-FFF2-40B4-BE49-F238E27FC236}">
                <a16:creationId xmlns:a16="http://schemas.microsoft.com/office/drawing/2014/main" id="{AB0B8433-E775-4910-8DF7-C292F50B16B7}"/>
              </a:ext>
            </a:extLst>
          </p:cNvPr>
          <p:cNvPicPr>
            <a:picLocks noChangeAspect="1"/>
          </p:cNvPicPr>
          <p:nvPr/>
        </p:nvPicPr>
        <p:blipFill>
          <a:blip r:embed="rId4"/>
          <a:stretch>
            <a:fillRect/>
          </a:stretch>
        </p:blipFill>
        <p:spPr>
          <a:xfrm>
            <a:off x="4561473" y="1170469"/>
            <a:ext cx="4340728" cy="4157832"/>
          </a:xfrm>
          <a:prstGeom prst="rect">
            <a:avLst/>
          </a:prstGeom>
        </p:spPr>
      </p:pic>
    </p:spTree>
    <p:extLst>
      <p:ext uri="{BB962C8B-B14F-4D97-AF65-F5344CB8AC3E}">
        <p14:creationId xmlns:p14="http://schemas.microsoft.com/office/powerpoint/2010/main" val="818934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807668" y="2536644"/>
            <a:ext cx="10576664" cy="1200329"/>
          </a:xfrm>
          <a:prstGeom prst="rect">
            <a:avLst/>
          </a:prstGeom>
          <a:gradFill>
            <a:gsLst>
              <a:gs pos="100000">
                <a:srgbClr val="B3CED5"/>
              </a:gs>
              <a:gs pos="0">
                <a:srgbClr val="DDE3D8"/>
              </a:gs>
            </a:gsLst>
            <a:lin scaled="1"/>
          </a:gradFill>
        </p:spPr>
        <p:txBody>
          <a:bodyPr wrap="square" rtlCol="0">
            <a:spAutoFit/>
          </a:bodyPr>
          <a:lstStyle/>
          <a:p>
            <a:pPr algn="ctr"/>
            <a:r>
              <a:rPr lang="en-US" altLang="zh-CN"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YOLO5</a:t>
            </a:r>
            <a:r>
              <a:rPr lang="zh-CN" altLang="en-US"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基本使用</a:t>
            </a:r>
          </a:p>
        </p:txBody>
      </p:sp>
    </p:spTree>
    <p:extLst>
      <p:ext uri="{BB962C8B-B14F-4D97-AF65-F5344CB8AC3E}">
        <p14:creationId xmlns:p14="http://schemas.microsoft.com/office/powerpoint/2010/main" val="3032313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YOLO5</a:t>
            </a:r>
            <a:r>
              <a:rPr lang="zh-CN" altLang="en-US" dirty="0">
                <a:sym typeface="+mn-ea"/>
              </a:rPr>
              <a:t>简介</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C8802A8-8C0F-40C3-33B6-3E601E66506C}"/>
              </a:ext>
            </a:extLst>
          </p:cNvPr>
          <p:cNvSpPr txBox="1"/>
          <p:nvPr/>
        </p:nvSpPr>
        <p:spPr>
          <a:xfrm>
            <a:off x="795131" y="971972"/>
            <a:ext cx="10765498" cy="5013039"/>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目标检测（</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Object Detection</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）的任务是找出图像中所有感兴趣的目标（物体），确定它们的类别和位置，是计算机视觉领域的核心问题之一。</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yolo</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是一种卷积神经网络结构，</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yolo(</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意思是神经网络只需要看一次图片，就能输出结果</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，通过给出的物体坐标获取目标的特征信息，然后将信息存储、学习，在目标图像上找到符合的特征信息，确定目标位置。</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目的是从一张图片中可以识别出多个不同种类的物体</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50000"/>
              </a:lnSpc>
              <a:buFont typeface="+mj-ea"/>
              <a:buAutoNum type="circleNumDbPlain"/>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并且用一个框将每个物体框出来并得到坐标，也可以要得到物体的尺寸，包含</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个信息：物体的中心位置（</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x</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y</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），物体的长和宽（</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），以及物体的种类置信度分数</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(score)</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195406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41B44912-8B99-4B50-4761-C67E5DB95B57}"/>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YOLO5</a:t>
            </a:r>
            <a:r>
              <a:rPr lang="zh-CN" altLang="en-US" dirty="0">
                <a:sym typeface="+mn-ea"/>
              </a:rPr>
              <a:t>简介</a:t>
            </a:r>
            <a:endParaRPr lang="zh-CN" altLang="en-US" dirty="0"/>
          </a:p>
        </p:txBody>
      </p:sp>
      <p:pic>
        <p:nvPicPr>
          <p:cNvPr id="9" name="图片 8">
            <a:extLst>
              <a:ext uri="{FF2B5EF4-FFF2-40B4-BE49-F238E27FC236}">
                <a16:creationId xmlns:a16="http://schemas.microsoft.com/office/drawing/2014/main" id="{F233FDEC-3C7C-4A60-B00F-7C906C65F51D}"/>
              </a:ext>
            </a:extLst>
          </p:cNvPr>
          <p:cNvPicPr>
            <a:picLocks noChangeAspect="1"/>
          </p:cNvPicPr>
          <p:nvPr/>
        </p:nvPicPr>
        <p:blipFill>
          <a:blip r:embed="rId4"/>
          <a:stretch>
            <a:fillRect/>
          </a:stretch>
        </p:blipFill>
        <p:spPr>
          <a:xfrm>
            <a:off x="2798510" y="2364148"/>
            <a:ext cx="7790478" cy="4242860"/>
          </a:xfrm>
          <a:prstGeom prst="rect">
            <a:avLst/>
          </a:prstGeom>
          <a:noFill/>
          <a:ln>
            <a:noFill/>
          </a:ln>
        </p:spPr>
      </p:pic>
      <p:sp>
        <p:nvSpPr>
          <p:cNvPr id="10" name="文本框 9">
            <a:extLst>
              <a:ext uri="{FF2B5EF4-FFF2-40B4-BE49-F238E27FC236}">
                <a16:creationId xmlns:a16="http://schemas.microsoft.com/office/drawing/2014/main" id="{7842AAF5-0064-4DF6-8B98-CF8FF9C16A9C}"/>
              </a:ext>
            </a:extLst>
          </p:cNvPr>
          <p:cNvSpPr txBox="1"/>
          <p:nvPr/>
        </p:nvSpPr>
        <p:spPr>
          <a:xfrm>
            <a:off x="875124" y="1283263"/>
            <a:ext cx="10620190" cy="1135054"/>
          </a:xfrm>
          <a:prstGeom prst="rect">
            <a:avLst/>
          </a:prstGeom>
          <a:noFill/>
        </p:spPr>
        <p:txBody>
          <a:bodyPr wrap="square">
            <a:spAutoFit/>
          </a:bodyPr>
          <a:lstStyle/>
          <a:p>
            <a:pPr>
              <a:lnSpc>
                <a:spcPct val="150000"/>
              </a:lnSpc>
            </a:pPr>
            <a:r>
              <a:rPr lang="en-US" altLang="zh-CN" sz="2400" kern="100" dirty="0">
                <a:effectLst/>
                <a:latin typeface="+mj-ea"/>
                <a:ea typeface="+mj-ea"/>
                <a:cs typeface="Times New Roman" panose="02020603050405020304" pitchFamily="18" charset="0"/>
              </a:rPr>
              <a:t>YOLOV5 </a:t>
            </a:r>
            <a:r>
              <a:rPr lang="zh-CN" altLang="zh-CN" sz="2400" kern="100" dirty="0">
                <a:effectLst/>
                <a:latin typeface="+mj-ea"/>
                <a:ea typeface="+mj-ea"/>
                <a:cs typeface="Times New Roman" panose="02020603050405020304" pitchFamily="18" charset="0"/>
              </a:rPr>
              <a:t>是一种单阶段</a:t>
            </a:r>
            <a:r>
              <a:rPr lang="en-US" altLang="zh-CN" sz="2400" kern="100" dirty="0">
                <a:effectLst/>
                <a:latin typeface="+mj-ea"/>
                <a:ea typeface="+mj-ea"/>
                <a:cs typeface="Times New Roman" panose="02020603050405020304" pitchFamily="18" charset="0"/>
              </a:rPr>
              <a:t>(one-stage)</a:t>
            </a:r>
            <a:r>
              <a:rPr lang="zh-CN" altLang="zh-CN" sz="2400" kern="100" dirty="0">
                <a:effectLst/>
                <a:latin typeface="+mj-ea"/>
                <a:ea typeface="+mj-ea"/>
                <a:cs typeface="Times New Roman" panose="02020603050405020304" pitchFamily="18" charset="0"/>
              </a:rPr>
              <a:t>目标检测算法，具有推理速度快、精度高、易于部署的特点，能够满足实时高精度多目标推理的应用场景。</a:t>
            </a:r>
            <a:endParaRPr lang="zh-CN" altLang="en-US" sz="2400" dirty="0">
              <a:latin typeface="+mj-ea"/>
              <a:ea typeface="+mj-ea"/>
            </a:endParaRPr>
          </a:p>
        </p:txBody>
      </p:sp>
    </p:spTree>
    <p:extLst>
      <p:ext uri="{BB962C8B-B14F-4D97-AF65-F5344CB8AC3E}">
        <p14:creationId xmlns:p14="http://schemas.microsoft.com/office/powerpoint/2010/main" val="1429459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0AAFFED4-8F81-B0B0-E19A-84E539FC7778}"/>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YOLO5</a:t>
            </a:r>
            <a:r>
              <a:rPr lang="zh-CN" altLang="en-US" dirty="0">
                <a:sym typeface="+mn-ea"/>
              </a:rPr>
              <a:t>简介</a:t>
            </a:r>
            <a:endParaRPr lang="zh-CN" altLang="en-US" dirty="0"/>
          </a:p>
        </p:txBody>
      </p:sp>
      <p:sp>
        <p:nvSpPr>
          <p:cNvPr id="4" name="文本框 3">
            <a:extLst>
              <a:ext uri="{FF2B5EF4-FFF2-40B4-BE49-F238E27FC236}">
                <a16:creationId xmlns:a16="http://schemas.microsoft.com/office/drawing/2014/main" id="{EFF922E6-3F3C-1979-B61F-27EA863303C3}"/>
              </a:ext>
            </a:extLst>
          </p:cNvPr>
          <p:cNvSpPr txBox="1"/>
          <p:nvPr/>
        </p:nvSpPr>
        <p:spPr>
          <a:xfrm>
            <a:off x="795130" y="1099429"/>
            <a:ext cx="10435132"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en-US" altLang="zh-CN" sz="2400" dirty="0">
                <a:solidFill>
                  <a:schemeClr val="tx1"/>
                </a:solidFill>
                <a:effectLst/>
              </a:rPr>
              <a:t>YOLOV5 </a:t>
            </a:r>
            <a:r>
              <a:rPr lang="zh-CN" altLang="en-US" sz="2400" dirty="0">
                <a:solidFill>
                  <a:schemeClr val="tx1"/>
                </a:solidFill>
                <a:effectLst/>
              </a:rPr>
              <a:t>网络主要分为 </a:t>
            </a:r>
            <a:r>
              <a:rPr lang="en-US" altLang="zh-CN" sz="2400" dirty="0">
                <a:solidFill>
                  <a:schemeClr val="tx1"/>
                </a:solidFill>
                <a:effectLst/>
              </a:rPr>
              <a:t>5 </a:t>
            </a:r>
            <a:r>
              <a:rPr lang="zh-CN" altLang="en-US" sz="2400" dirty="0">
                <a:solidFill>
                  <a:schemeClr val="tx1"/>
                </a:solidFill>
                <a:effectLst/>
              </a:rPr>
              <a:t>个部分</a:t>
            </a:r>
            <a:r>
              <a:rPr lang="en-US" altLang="zh-CN" sz="2400" dirty="0">
                <a:solidFill>
                  <a:schemeClr val="tx1"/>
                </a:solidFill>
                <a:effectLst/>
              </a:rPr>
              <a:t>:</a:t>
            </a:r>
            <a:r>
              <a:rPr lang="zh-CN" altLang="en-US" sz="2400" dirty="0">
                <a:solidFill>
                  <a:schemeClr val="tx1"/>
                </a:solidFill>
                <a:effectLst/>
              </a:rPr>
              <a:t>输入端、</a:t>
            </a:r>
            <a:r>
              <a:rPr lang="en-US" altLang="zh-CN" sz="2400" dirty="0">
                <a:solidFill>
                  <a:schemeClr val="tx1"/>
                </a:solidFill>
                <a:effectLst/>
              </a:rPr>
              <a:t>Backbone</a:t>
            </a:r>
            <a:r>
              <a:rPr lang="zh-CN" altLang="en-US" sz="2400" dirty="0">
                <a:solidFill>
                  <a:schemeClr val="tx1"/>
                </a:solidFill>
                <a:effectLst/>
              </a:rPr>
              <a:t>、</a:t>
            </a:r>
            <a:r>
              <a:rPr lang="en-US" altLang="zh-CN" sz="2400" dirty="0">
                <a:solidFill>
                  <a:schemeClr val="tx1"/>
                </a:solidFill>
                <a:effectLst/>
              </a:rPr>
              <a:t>Neck</a:t>
            </a:r>
            <a:r>
              <a:rPr lang="zh-CN" altLang="en-US" sz="2400" dirty="0">
                <a:solidFill>
                  <a:schemeClr val="tx1"/>
                </a:solidFill>
                <a:effectLst/>
              </a:rPr>
              <a:t>、</a:t>
            </a:r>
            <a:r>
              <a:rPr lang="en-US" altLang="zh-CN" sz="2400" dirty="0">
                <a:solidFill>
                  <a:schemeClr val="tx1"/>
                </a:solidFill>
                <a:effectLst/>
              </a:rPr>
              <a:t>Head </a:t>
            </a:r>
            <a:r>
              <a:rPr lang="zh-CN" altLang="en-US" sz="2400" dirty="0">
                <a:solidFill>
                  <a:schemeClr val="tx1"/>
                </a:solidFill>
                <a:effectLst/>
              </a:rPr>
              <a:t>和输出端。其中：</a:t>
            </a:r>
            <a:endParaRPr lang="en-US" altLang="zh-CN" sz="2400" dirty="0">
              <a:solidFill>
                <a:schemeClr val="tx1"/>
              </a:solidFill>
              <a:effectLst/>
            </a:endParaRPr>
          </a:p>
          <a:p>
            <a:pPr marL="628650" lvl="1" indent="-457200">
              <a:lnSpc>
                <a:spcPct val="150000"/>
              </a:lnSpc>
              <a:buAutoNum type="arabicParenBoth"/>
            </a:pPr>
            <a:r>
              <a:rPr lang="en-US" altLang="zh-CN" sz="2400" dirty="0">
                <a:solidFill>
                  <a:schemeClr val="tx1"/>
                </a:solidFill>
                <a:effectLst/>
                <a:latin typeface="+mj-ea"/>
                <a:ea typeface="+mj-ea"/>
              </a:rPr>
              <a:t>Backbone</a:t>
            </a:r>
            <a:r>
              <a:rPr lang="zh-CN" altLang="en-US" sz="2400" dirty="0">
                <a:solidFill>
                  <a:schemeClr val="tx1"/>
                </a:solidFill>
                <a:effectLst/>
                <a:latin typeface="+mj-ea"/>
                <a:ea typeface="+mj-ea"/>
              </a:rPr>
              <a:t>：在不同图像细粒度上聚合并形成图像特征的卷积神经网络。</a:t>
            </a:r>
            <a:endParaRPr lang="en-US" altLang="zh-CN" sz="2400" dirty="0">
              <a:solidFill>
                <a:schemeClr val="tx1"/>
              </a:solidFill>
              <a:effectLst/>
              <a:latin typeface="+mj-ea"/>
              <a:ea typeface="+mj-ea"/>
            </a:endParaRPr>
          </a:p>
          <a:p>
            <a:pPr marL="628650" lvl="1" indent="-457200">
              <a:lnSpc>
                <a:spcPct val="150000"/>
              </a:lnSpc>
              <a:buAutoNum type="arabicParenBoth"/>
            </a:pPr>
            <a:r>
              <a:rPr lang="en-US" altLang="zh-CN" sz="2400" dirty="0">
                <a:solidFill>
                  <a:schemeClr val="tx1"/>
                </a:solidFill>
                <a:effectLst/>
                <a:latin typeface="+mj-ea"/>
                <a:ea typeface="+mj-ea"/>
              </a:rPr>
              <a:t>Neck</a:t>
            </a:r>
            <a:r>
              <a:rPr lang="zh-CN" altLang="en-US" sz="2400" dirty="0">
                <a:solidFill>
                  <a:schemeClr val="tx1"/>
                </a:solidFill>
                <a:effectLst/>
                <a:latin typeface="+mj-ea"/>
                <a:ea typeface="+mj-ea"/>
              </a:rPr>
              <a:t>：一系列混合和组合图像特征的网络层，并将图像特征传递到预测层。</a:t>
            </a:r>
            <a:endParaRPr lang="en-US" altLang="zh-CN" sz="2400" dirty="0">
              <a:solidFill>
                <a:schemeClr val="tx1"/>
              </a:solidFill>
              <a:effectLst/>
              <a:latin typeface="+mj-ea"/>
              <a:ea typeface="+mj-ea"/>
            </a:endParaRPr>
          </a:p>
          <a:p>
            <a:pPr marL="628650" lvl="1" indent="-457200">
              <a:lnSpc>
                <a:spcPct val="150000"/>
              </a:lnSpc>
              <a:buAutoNum type="arabicParenBoth"/>
            </a:pPr>
            <a:r>
              <a:rPr lang="en-US" altLang="zh-CN" sz="2400" dirty="0">
                <a:solidFill>
                  <a:schemeClr val="tx1"/>
                </a:solidFill>
                <a:effectLst/>
                <a:latin typeface="+mj-ea"/>
                <a:ea typeface="+mj-ea"/>
              </a:rPr>
              <a:t> Head</a:t>
            </a:r>
            <a:r>
              <a:rPr lang="zh-CN" altLang="en-US" sz="2400" dirty="0">
                <a:solidFill>
                  <a:schemeClr val="tx1"/>
                </a:solidFill>
                <a:effectLst/>
                <a:latin typeface="+mj-ea"/>
                <a:ea typeface="+mj-ea"/>
              </a:rPr>
              <a:t>： 对图像特征进行预测，生成边界框和并预测类别。</a:t>
            </a:r>
            <a:endParaRPr lang="zh-CN" altLang="en-US" sz="2400" dirty="0">
              <a:solidFill>
                <a:schemeClr val="tx1"/>
              </a:solidFill>
              <a:latin typeface="+mj-ea"/>
              <a:ea typeface="+mj-ea"/>
            </a:endParaRPr>
          </a:p>
        </p:txBody>
      </p:sp>
    </p:spTree>
    <p:extLst>
      <p:ext uri="{BB962C8B-B14F-4D97-AF65-F5344CB8AC3E}">
        <p14:creationId xmlns:p14="http://schemas.microsoft.com/office/powerpoint/2010/main" val="3613957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YOLO5</a:t>
            </a:r>
            <a:r>
              <a:rPr lang="zh-CN" altLang="en-US" dirty="0">
                <a:sym typeface="+mn-ea"/>
              </a:rPr>
              <a:t>安装</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213877"/>
            <a:ext cx="10163639" cy="2243050"/>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sz="2400" dirty="0">
                <a:solidFill>
                  <a:schemeClr val="tx1"/>
                </a:solidFill>
                <a:effectLst/>
              </a:rPr>
              <a:t>推荐使用</a:t>
            </a:r>
            <a:r>
              <a:rPr lang="en-US" altLang="zh-CN" sz="2400" dirty="0" err="1">
                <a:solidFill>
                  <a:schemeClr val="tx1"/>
                </a:solidFill>
                <a:effectLst/>
              </a:rPr>
              <a:t>Anconda</a:t>
            </a:r>
            <a:r>
              <a:rPr lang="zh-CN" altLang="en-US" sz="2400" dirty="0">
                <a:solidFill>
                  <a:schemeClr val="tx1"/>
                </a:solidFill>
                <a:effectLst/>
              </a:rPr>
              <a:t>环境：通过</a:t>
            </a:r>
            <a:r>
              <a:rPr lang="en-US" altLang="zh-CN" sz="2400" dirty="0">
                <a:solidFill>
                  <a:schemeClr val="tx1"/>
                </a:solidFill>
                <a:effectLst/>
              </a:rPr>
              <a:t>Anaconda</a:t>
            </a:r>
            <a:r>
              <a:rPr lang="zh-CN" altLang="en-US" sz="2400" dirty="0">
                <a:solidFill>
                  <a:schemeClr val="tx1"/>
                </a:solidFill>
                <a:effectLst/>
              </a:rPr>
              <a:t>则可以通过创造新的虚拟环境解决资源包（</a:t>
            </a:r>
            <a:r>
              <a:rPr lang="en-US" altLang="zh-CN" sz="2400" dirty="0">
                <a:solidFill>
                  <a:schemeClr val="tx1"/>
                </a:solidFill>
                <a:effectLst/>
              </a:rPr>
              <a:t>python</a:t>
            </a:r>
            <a:r>
              <a:rPr lang="zh-CN" altLang="en-US" sz="2400" dirty="0">
                <a:solidFill>
                  <a:schemeClr val="tx1"/>
                </a:solidFill>
                <a:effectLst/>
              </a:rPr>
              <a:t>库）之间冲突问题</a:t>
            </a:r>
            <a:endParaRPr lang="en-US" altLang="zh-CN" sz="2400" dirty="0">
              <a:solidFill>
                <a:schemeClr val="tx1"/>
              </a:solidFill>
              <a:effectLst/>
            </a:endParaRPr>
          </a:p>
          <a:p>
            <a:r>
              <a:rPr lang="en-US" altLang="zh-CN" dirty="0">
                <a:solidFill>
                  <a:schemeClr val="tx1"/>
                </a:solidFill>
              </a:rPr>
              <a:t>BR280</a:t>
            </a:r>
            <a:r>
              <a:rPr lang="zh-CN" altLang="en-US" dirty="0">
                <a:solidFill>
                  <a:schemeClr val="tx1"/>
                </a:solidFill>
              </a:rPr>
              <a:t>已经配置好相关环境，自己的电脑安装参考网络资料</a:t>
            </a:r>
            <a:endParaRPr lang="en-US" altLang="zh-CN" dirty="0">
              <a:solidFill>
                <a:schemeClr val="tx1"/>
              </a:solidFill>
            </a:endParaRPr>
          </a:p>
          <a:p>
            <a:r>
              <a:rPr lang="zh-CN" altLang="en-US" dirty="0">
                <a:solidFill>
                  <a:schemeClr val="tx1"/>
                </a:solidFill>
              </a:rPr>
              <a:t>建议在带有显卡的电脑上进行部署训练，速度更快</a:t>
            </a:r>
          </a:p>
        </p:txBody>
      </p:sp>
      <p:sp>
        <p:nvSpPr>
          <p:cNvPr id="2" name="文本框 1">
            <a:extLst>
              <a:ext uri="{FF2B5EF4-FFF2-40B4-BE49-F238E27FC236}">
                <a16:creationId xmlns:a16="http://schemas.microsoft.com/office/drawing/2014/main" id="{89919CD0-7066-4A6C-AEAD-8409B69AD60B}"/>
              </a:ext>
            </a:extLst>
          </p:cNvPr>
          <p:cNvSpPr txBox="1"/>
          <p:nvPr/>
        </p:nvSpPr>
        <p:spPr>
          <a:xfrm>
            <a:off x="795130" y="3456927"/>
            <a:ext cx="10669176" cy="2245102"/>
          </a:xfrm>
          <a:prstGeom prst="rect">
            <a:avLst/>
          </a:prstGeom>
          <a:noFill/>
        </p:spPr>
        <p:txBody>
          <a:bodyPr wrap="square" rtlCol="0">
            <a:spAutoFit/>
          </a:bodyPr>
          <a:lstStyle/>
          <a:p>
            <a:pPr>
              <a:lnSpc>
                <a:spcPct val="150000"/>
              </a:lnSpc>
            </a:pPr>
            <a:r>
              <a:rPr lang="zh-CN" altLang="en-US" sz="2400" dirty="0"/>
              <a:t>下载链接：</a:t>
            </a:r>
            <a:endParaRPr lang="en-US" altLang="zh-CN" sz="2400" dirty="0"/>
          </a:p>
          <a:p>
            <a:pPr>
              <a:lnSpc>
                <a:spcPct val="150000"/>
              </a:lnSpc>
            </a:pPr>
            <a:r>
              <a:rPr lang="en-US" altLang="zh-CN" sz="2400" b="0" i="0" dirty="0" err="1">
                <a:solidFill>
                  <a:srgbClr val="4D4D4D"/>
                </a:solidFill>
                <a:effectLst/>
                <a:latin typeface="-apple-system"/>
              </a:rPr>
              <a:t>Anconda</a:t>
            </a:r>
            <a:r>
              <a:rPr lang="zh-CN" altLang="en-US" sz="2400" b="0" i="0" dirty="0">
                <a:solidFill>
                  <a:srgbClr val="4D4D4D"/>
                </a:solidFill>
                <a:effectLst/>
                <a:latin typeface="-apple-system"/>
              </a:rPr>
              <a:t>：</a:t>
            </a:r>
            <a:r>
              <a:rPr lang="en-US" altLang="zh-CN" sz="2400" b="0" i="0" u="none" strike="noStrike" dirty="0">
                <a:solidFill>
                  <a:srgbClr val="4EA1DB"/>
                </a:solidFill>
                <a:effectLst/>
                <a:latin typeface="-apple-system"/>
                <a:hlinkClick r:id="rId4"/>
              </a:rPr>
              <a:t>https://www.anaconda.com/download</a:t>
            </a:r>
            <a:br>
              <a:rPr lang="en-US" altLang="zh-CN" sz="2400" dirty="0"/>
            </a:br>
            <a:r>
              <a:rPr lang="en-US" altLang="zh-CN" sz="2400" b="0" i="0" dirty="0">
                <a:solidFill>
                  <a:srgbClr val="4D4D4D"/>
                </a:solidFill>
                <a:effectLst/>
                <a:latin typeface="-apple-system"/>
              </a:rPr>
              <a:t>Yolov5 </a:t>
            </a:r>
            <a:r>
              <a:rPr lang="zh-CN" altLang="en-US" sz="2400" b="0" i="0" dirty="0">
                <a:solidFill>
                  <a:srgbClr val="4D4D4D"/>
                </a:solidFill>
                <a:effectLst/>
                <a:latin typeface="-apple-system"/>
              </a:rPr>
              <a:t>：</a:t>
            </a:r>
            <a:r>
              <a:rPr lang="en-US" altLang="zh-CN" sz="2400" b="0" i="0" u="none" strike="noStrike" dirty="0">
                <a:solidFill>
                  <a:srgbClr val="4EA1DB"/>
                </a:solidFill>
                <a:effectLst/>
                <a:latin typeface="-apple-system"/>
                <a:hlinkClick r:id="rId5"/>
              </a:rPr>
              <a:t>https://github.com/ultralytics/yolov5</a:t>
            </a:r>
            <a:endParaRPr lang="en-US" altLang="zh-CN" sz="2400" b="0" i="0" u="none" strike="noStrike" dirty="0">
              <a:solidFill>
                <a:srgbClr val="4EA1DB"/>
              </a:solidFill>
              <a:effectLst/>
              <a:latin typeface="-apple-system"/>
            </a:endParaRPr>
          </a:p>
          <a:p>
            <a:pPr>
              <a:lnSpc>
                <a:spcPct val="150000"/>
              </a:lnSpc>
            </a:pPr>
            <a:r>
              <a:rPr lang="en-US" altLang="zh-CN" sz="2400" dirty="0">
                <a:solidFill>
                  <a:srgbClr val="4EA1DB"/>
                </a:solidFill>
                <a:latin typeface="-apple-system"/>
              </a:rPr>
              <a:t>	    </a:t>
            </a:r>
            <a:r>
              <a:rPr lang="en-US" altLang="zh-CN" sz="2400" dirty="0">
                <a:solidFill>
                  <a:srgbClr val="4EA1DB"/>
                </a:solidFill>
                <a:latin typeface="-apple-system"/>
                <a:hlinkClick r:id="rId6"/>
              </a:rPr>
              <a:t>https://gitcode.net/mirrors/ultralytics/yolov5.git</a:t>
            </a:r>
            <a:r>
              <a:rPr lang="zh-CN" altLang="en-US" sz="2400" dirty="0">
                <a:solidFill>
                  <a:srgbClr val="4EA1DB"/>
                </a:solidFill>
                <a:latin typeface="-apple-system"/>
              </a:rPr>
              <a:t>（国内镜像，下载更快）</a:t>
            </a:r>
            <a:endParaRPr lang="zh-CN" altLang="en-US" sz="2400" dirty="0"/>
          </a:p>
        </p:txBody>
      </p:sp>
    </p:spTree>
    <p:extLst>
      <p:ext uri="{BB962C8B-B14F-4D97-AF65-F5344CB8AC3E}">
        <p14:creationId xmlns:p14="http://schemas.microsoft.com/office/powerpoint/2010/main" val="3072404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数据采集</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213877"/>
            <a:ext cx="10163639"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建议采取比赛设备上的相机进行图片采集，保持一致性，避免不同相机的色彩偏差影响识别效果。</a:t>
            </a:r>
            <a:endParaRPr lang="en-US" altLang="zh-CN" dirty="0">
              <a:solidFill>
                <a:schemeClr val="tx1"/>
              </a:solidFill>
            </a:endParaRPr>
          </a:p>
          <a:p>
            <a:r>
              <a:rPr lang="zh-CN" altLang="en-US" dirty="0">
                <a:solidFill>
                  <a:schemeClr val="tx1"/>
                </a:solidFill>
              </a:rPr>
              <a:t>单个目标建议拍摄多个角度的图像，增加样本多样性。</a:t>
            </a:r>
            <a:endParaRPr lang="en-US" altLang="zh-CN" dirty="0">
              <a:solidFill>
                <a:schemeClr val="tx1"/>
              </a:solidFill>
            </a:endParaRPr>
          </a:p>
        </p:txBody>
      </p:sp>
      <p:pic>
        <p:nvPicPr>
          <p:cNvPr id="5" name="图片 4">
            <a:extLst>
              <a:ext uri="{FF2B5EF4-FFF2-40B4-BE49-F238E27FC236}">
                <a16:creationId xmlns:a16="http://schemas.microsoft.com/office/drawing/2014/main" id="{4F32CFC8-C90E-4530-9599-D36FAE7C3D1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81843" y="2950492"/>
            <a:ext cx="6449786" cy="3628005"/>
          </a:xfrm>
          <a:prstGeom prst="rect">
            <a:avLst/>
          </a:prstGeom>
        </p:spPr>
      </p:pic>
    </p:spTree>
    <p:extLst>
      <p:ext uri="{BB962C8B-B14F-4D97-AF65-F5344CB8AC3E}">
        <p14:creationId xmlns:p14="http://schemas.microsoft.com/office/powerpoint/2010/main" val="133689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305584"/>
            <a:ext cx="4475536" cy="523220"/>
          </a:xfrm>
          <a:prstGeom prst="rect">
            <a:avLst/>
          </a:prstGeom>
          <a:noFill/>
        </p:spPr>
        <p:txBody>
          <a:bodyPr wrap="square" rtlCol="0">
            <a:spAutoFit/>
          </a:bodyPr>
          <a:lstStyle/>
          <a:p>
            <a:r>
              <a:rPr lang="en-US" altLang="zh-CN" sz="2800" dirty="0"/>
              <a:t>OPENCV</a:t>
            </a:r>
            <a:endParaRPr lang="zh-CN" altLang="en-US" sz="2800"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7A4F4177-C176-C6F0-D17A-307FCC0E2BAD}"/>
              </a:ext>
            </a:extLst>
          </p:cNvPr>
          <p:cNvSpPr txBox="1"/>
          <p:nvPr/>
        </p:nvSpPr>
        <p:spPr>
          <a:xfrm>
            <a:off x="650974" y="1611673"/>
            <a:ext cx="10142211" cy="279704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OpenCV</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库（</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Open Source Computer Vision Library</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）是一个基于</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BSD</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许可发行的跨平台开源计算机视觉库，提供</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Python</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Ruby</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rPr>
              <a:t>MATLAB</a:t>
            </a:r>
            <a:r>
              <a:rPr lang="zh-CN" altLang="en-US" sz="2400" dirty="0">
                <a:effectLst/>
                <a:latin typeface="微软雅黑" panose="020B0503020204020204" pitchFamily="34" charset="-122"/>
                <a:ea typeface="微软雅黑" panose="020B0503020204020204" pitchFamily="34" charset="-122"/>
                <a:cs typeface="Times New Roman" panose="02020603050405020304" pitchFamily="18" charset="0"/>
              </a:rPr>
              <a:t>等语言接口，实现了图像处理和计算机视觉方面的很多通用算法</a:t>
            </a:r>
            <a:endParaRPr lang="en-US" altLang="zh-CN" sz="24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rPr>
              <a:t>OpenCV</a:t>
            </a:r>
            <a:r>
              <a:rPr lang="zh-CN" altLang="en-US" sz="2400" dirty="0">
                <a:latin typeface="微软雅黑" panose="020B0503020204020204" pitchFamily="34" charset="-122"/>
                <a:ea typeface="微软雅黑" panose="020B0503020204020204" pitchFamily="34" charset="-122"/>
              </a:rPr>
              <a:t>可以直接访问摄像头，提供一个简单的</a:t>
            </a:r>
            <a:r>
              <a:rPr lang="en-US" altLang="zh-CN" sz="2400" dirty="0">
                <a:latin typeface="微软雅黑" panose="020B0503020204020204" pitchFamily="34" charset="-122"/>
                <a:ea typeface="微软雅黑" panose="020B0503020204020204" pitchFamily="34" charset="-122"/>
              </a:rPr>
              <a:t>GUI</a:t>
            </a:r>
            <a:r>
              <a:rPr lang="zh-CN" altLang="en-US" sz="2400" dirty="0">
                <a:latin typeface="微软雅黑" panose="020B0503020204020204" pitchFamily="34" charset="-122"/>
                <a:ea typeface="微软雅黑" panose="020B0503020204020204" pitchFamily="34" charset="-122"/>
              </a:rPr>
              <a:t>系统</a:t>
            </a:r>
            <a:r>
              <a:rPr lang="en-US" altLang="zh-CN" sz="2400" dirty="0">
                <a:latin typeface="微软雅黑" panose="020B0503020204020204" pitchFamily="34" charset="-122"/>
                <a:ea typeface="微软雅黑" panose="020B0503020204020204" pitchFamily="34" charset="-122"/>
              </a:rPr>
              <a:t>——</a:t>
            </a:r>
            <a:r>
              <a:rPr lang="en-US" altLang="zh-CN" sz="2400" dirty="0" err="1">
                <a:latin typeface="微软雅黑" panose="020B0503020204020204" pitchFamily="34" charset="-122"/>
                <a:ea typeface="微软雅黑" panose="020B0503020204020204" pitchFamily="34" charset="-122"/>
              </a:rPr>
              <a:t>highgui</a:t>
            </a:r>
            <a:r>
              <a:rPr lang="zh-CN" altLang="en-US" sz="2400" dirty="0">
                <a:latin typeface="微软雅黑" panose="020B0503020204020204" pitchFamily="34" charset="-122"/>
                <a:ea typeface="微软雅黑" panose="020B0503020204020204" pitchFamily="34" charset="-122"/>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数据采集</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213877"/>
            <a:ext cx="10163639"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采取手机可直接录制</a:t>
            </a:r>
            <a:r>
              <a:rPr lang="en-US" altLang="zh-CN" dirty="0">
                <a:solidFill>
                  <a:schemeClr val="tx1"/>
                </a:solidFill>
              </a:rPr>
              <a:t>1080P</a:t>
            </a:r>
            <a:r>
              <a:rPr lang="zh-CN" altLang="en-US" dirty="0">
                <a:solidFill>
                  <a:schemeClr val="tx1"/>
                </a:solidFill>
              </a:rPr>
              <a:t>的视频，之后截取自己需要的图片</a:t>
            </a:r>
            <a:endParaRPr lang="en-US" altLang="zh-CN" dirty="0">
              <a:solidFill>
                <a:schemeClr val="tx1"/>
              </a:solidFill>
            </a:endParaRPr>
          </a:p>
          <a:p>
            <a:r>
              <a:rPr lang="zh-CN" altLang="en-US" dirty="0">
                <a:solidFill>
                  <a:schemeClr val="tx1"/>
                </a:solidFill>
              </a:rPr>
              <a:t>也可以直接采集低像素的图片，建议关闭手机的</a:t>
            </a:r>
            <a:r>
              <a:rPr lang="en-US" altLang="zh-CN" dirty="0">
                <a:solidFill>
                  <a:schemeClr val="tx1"/>
                </a:solidFill>
              </a:rPr>
              <a:t>AI</a:t>
            </a:r>
            <a:r>
              <a:rPr lang="zh-CN" altLang="en-US" dirty="0">
                <a:solidFill>
                  <a:schemeClr val="tx1"/>
                </a:solidFill>
              </a:rPr>
              <a:t>相机</a:t>
            </a:r>
            <a:endParaRPr lang="en-US" altLang="zh-CN" dirty="0">
              <a:solidFill>
                <a:schemeClr val="tx1"/>
              </a:solidFill>
            </a:endParaRPr>
          </a:p>
          <a:p>
            <a:r>
              <a:rPr lang="zh-CN" altLang="en-US" dirty="0">
                <a:solidFill>
                  <a:schemeClr val="tx1"/>
                </a:solidFill>
              </a:rPr>
              <a:t>建议增加低亮度下的样本，避免比赛时场馆灯光影响过大</a:t>
            </a:r>
            <a:endParaRPr lang="en-US" altLang="zh-CN" dirty="0">
              <a:solidFill>
                <a:schemeClr val="tx1"/>
              </a:solidFill>
            </a:endParaRPr>
          </a:p>
        </p:txBody>
      </p:sp>
      <p:pic>
        <p:nvPicPr>
          <p:cNvPr id="3" name="图片 2">
            <a:extLst>
              <a:ext uri="{FF2B5EF4-FFF2-40B4-BE49-F238E27FC236}">
                <a16:creationId xmlns:a16="http://schemas.microsoft.com/office/drawing/2014/main" id="{0813BE2B-1299-4E0A-8B05-4013C724078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98372" y="2902929"/>
            <a:ext cx="6221186" cy="3499417"/>
          </a:xfrm>
          <a:prstGeom prst="rect">
            <a:avLst/>
          </a:prstGeom>
        </p:spPr>
      </p:pic>
    </p:spTree>
    <p:extLst>
      <p:ext uri="{BB962C8B-B14F-4D97-AF65-F5344CB8AC3E}">
        <p14:creationId xmlns:p14="http://schemas.microsoft.com/office/powerpoint/2010/main" val="33784966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数据标注</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213877"/>
            <a:ext cx="10163639" cy="2243050"/>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安装标注软件</a:t>
            </a:r>
            <a:endParaRPr lang="en-US" altLang="zh-CN" dirty="0">
              <a:solidFill>
                <a:schemeClr val="tx1"/>
              </a:solidFill>
            </a:endParaRPr>
          </a:p>
          <a:p>
            <a:pPr marL="0" indent="0">
              <a:buNone/>
            </a:pPr>
            <a:r>
              <a:rPr lang="en-US" altLang="zh-CN" dirty="0">
                <a:solidFill>
                  <a:schemeClr val="tx1"/>
                </a:solidFill>
              </a:rPr>
              <a:t>	git clone </a:t>
            </a:r>
            <a:r>
              <a:rPr lang="en-US" altLang="zh-CN" dirty="0">
                <a:solidFill>
                  <a:schemeClr val="tx1"/>
                </a:solidFill>
                <a:hlinkClick r:id="rId4"/>
              </a:rPr>
              <a:t>https://github.com/heartexlabs/labelImg.git</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下载完成后打开</a:t>
            </a:r>
            <a:r>
              <a:rPr lang="en-US" altLang="zh-CN" dirty="0">
                <a:solidFill>
                  <a:schemeClr val="tx1"/>
                </a:solidFill>
              </a:rPr>
              <a:t> </a:t>
            </a:r>
            <a:r>
              <a:rPr lang="en-US" altLang="zh-CN" dirty="0" err="1">
                <a:solidFill>
                  <a:schemeClr val="tx1"/>
                </a:solidFill>
              </a:rPr>
              <a:t>labelImg</a:t>
            </a:r>
            <a:r>
              <a:rPr lang="en-US" altLang="zh-CN" dirty="0">
                <a:solidFill>
                  <a:schemeClr val="tx1"/>
                </a:solidFill>
              </a:rPr>
              <a:t>\data\predefined_classes.txt</a:t>
            </a:r>
          </a:p>
          <a:p>
            <a:pPr marL="0" indent="0">
              <a:buNone/>
            </a:pPr>
            <a:r>
              <a:rPr lang="en-US" altLang="zh-CN" dirty="0">
                <a:solidFill>
                  <a:schemeClr val="tx1"/>
                </a:solidFill>
              </a:rPr>
              <a:t>	</a:t>
            </a:r>
            <a:r>
              <a:rPr lang="zh-CN" altLang="en-US" dirty="0">
                <a:solidFill>
                  <a:schemeClr val="tx1"/>
                </a:solidFill>
              </a:rPr>
              <a:t>修改为自己的目标类型</a:t>
            </a:r>
            <a:endParaRPr lang="en-US" altLang="zh-CN" dirty="0">
              <a:solidFill>
                <a:schemeClr val="tx1"/>
              </a:solidFill>
            </a:endParaRPr>
          </a:p>
        </p:txBody>
      </p:sp>
      <p:pic>
        <p:nvPicPr>
          <p:cNvPr id="9" name="图片 8">
            <a:extLst>
              <a:ext uri="{FF2B5EF4-FFF2-40B4-BE49-F238E27FC236}">
                <a16:creationId xmlns:a16="http://schemas.microsoft.com/office/drawing/2014/main" id="{63B8A4E3-01B2-47CB-8D26-C4CC3E6218CA}"/>
              </a:ext>
            </a:extLst>
          </p:cNvPr>
          <p:cNvPicPr>
            <a:picLocks noChangeAspect="1"/>
          </p:cNvPicPr>
          <p:nvPr/>
        </p:nvPicPr>
        <p:blipFill rotWithShape="1">
          <a:blip r:embed="rId5">
            <a:extLst>
              <a:ext uri="{28A0092B-C50C-407E-A947-70E740481C1C}">
                <a14:useLocalDpi xmlns:a14="http://schemas.microsoft.com/office/drawing/2010/main" val="0"/>
              </a:ext>
            </a:extLst>
          </a:blip>
          <a:srcRect t="9286" b="75000"/>
          <a:stretch/>
        </p:blipFill>
        <p:spPr>
          <a:xfrm>
            <a:off x="791339" y="3456927"/>
            <a:ext cx="10420151" cy="2243050"/>
          </a:xfrm>
          <a:prstGeom prst="rect">
            <a:avLst/>
          </a:prstGeom>
        </p:spPr>
      </p:pic>
    </p:spTree>
    <p:extLst>
      <p:ext uri="{BB962C8B-B14F-4D97-AF65-F5344CB8AC3E}">
        <p14:creationId xmlns:p14="http://schemas.microsoft.com/office/powerpoint/2010/main" val="26753578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数据标注</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213877"/>
            <a:ext cx="10163639"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新建两个文件夹</a:t>
            </a:r>
            <a:r>
              <a:rPr lang="en-US" altLang="zh-CN" dirty="0">
                <a:solidFill>
                  <a:schemeClr val="tx1"/>
                </a:solidFill>
              </a:rPr>
              <a:t>images</a:t>
            </a:r>
            <a:r>
              <a:rPr lang="zh-CN" altLang="en-US" dirty="0">
                <a:solidFill>
                  <a:schemeClr val="tx1"/>
                </a:solidFill>
              </a:rPr>
              <a:t>和</a:t>
            </a:r>
            <a:r>
              <a:rPr lang="en-US" altLang="zh-CN" dirty="0" err="1">
                <a:solidFill>
                  <a:schemeClr val="tx1"/>
                </a:solidFill>
              </a:rPr>
              <a:t>lables</a:t>
            </a:r>
            <a:r>
              <a:rPr lang="zh-CN" altLang="en-US" dirty="0">
                <a:solidFill>
                  <a:schemeClr val="tx1"/>
                </a:solidFill>
              </a:rPr>
              <a:t>，</a:t>
            </a:r>
            <a:r>
              <a:rPr lang="en-US" altLang="zh-CN" dirty="0">
                <a:solidFill>
                  <a:schemeClr val="tx1"/>
                </a:solidFill>
              </a:rPr>
              <a:t>images</a:t>
            </a:r>
            <a:r>
              <a:rPr lang="zh-CN" altLang="en-US" dirty="0">
                <a:solidFill>
                  <a:schemeClr val="tx1"/>
                </a:solidFill>
              </a:rPr>
              <a:t>用来存放样本图片，</a:t>
            </a:r>
            <a:r>
              <a:rPr lang="en-US" altLang="zh-CN" dirty="0">
                <a:solidFill>
                  <a:schemeClr val="tx1"/>
                </a:solidFill>
              </a:rPr>
              <a:t>labels</a:t>
            </a:r>
            <a:r>
              <a:rPr lang="zh-CN" altLang="en-US" dirty="0">
                <a:solidFill>
                  <a:schemeClr val="tx1"/>
                </a:solidFill>
              </a:rPr>
              <a:t>文件夹用来存储标注信息。</a:t>
            </a:r>
            <a:endParaRPr lang="en-US" altLang="zh-CN" dirty="0">
              <a:solidFill>
                <a:schemeClr val="tx1"/>
              </a:solidFill>
            </a:endParaRPr>
          </a:p>
          <a:p>
            <a:pPr marL="0" indent="0">
              <a:buNone/>
            </a:pPr>
            <a:r>
              <a:rPr lang="zh-CN" altLang="en-US" dirty="0">
                <a:solidFill>
                  <a:schemeClr val="tx1"/>
                </a:solidFill>
              </a:rPr>
              <a:t>激活</a:t>
            </a:r>
            <a:r>
              <a:rPr lang="en-US" altLang="zh-CN" dirty="0">
                <a:solidFill>
                  <a:schemeClr val="tx1"/>
                </a:solidFill>
              </a:rPr>
              <a:t>yolov5</a:t>
            </a:r>
            <a:r>
              <a:rPr lang="zh-CN" altLang="en-US" dirty="0">
                <a:solidFill>
                  <a:schemeClr val="tx1"/>
                </a:solidFill>
              </a:rPr>
              <a:t>的环境，</a:t>
            </a:r>
            <a:endParaRPr lang="en-US" altLang="zh-CN" dirty="0">
              <a:solidFill>
                <a:schemeClr val="tx1"/>
              </a:solidFill>
            </a:endParaRPr>
          </a:p>
          <a:p>
            <a:pPr marL="0" indent="0">
              <a:buNone/>
            </a:pPr>
            <a:r>
              <a:rPr lang="en-US" altLang="zh-CN" dirty="0">
                <a:solidFill>
                  <a:schemeClr val="tx1"/>
                </a:solidFill>
              </a:rPr>
              <a:t>	</a:t>
            </a:r>
            <a:r>
              <a:rPr lang="en-US" altLang="zh-CN" dirty="0" err="1">
                <a:solidFill>
                  <a:schemeClr val="tx1"/>
                </a:solidFill>
              </a:rPr>
              <a:t>conda</a:t>
            </a:r>
            <a:r>
              <a:rPr lang="en-US" altLang="zh-CN" dirty="0">
                <a:solidFill>
                  <a:schemeClr val="tx1"/>
                </a:solidFill>
              </a:rPr>
              <a:t> activate yolov5</a:t>
            </a:r>
          </a:p>
          <a:p>
            <a:pPr marL="0" indent="0">
              <a:buNone/>
            </a:pPr>
            <a:r>
              <a:rPr lang="en-US" altLang="zh-CN" dirty="0">
                <a:solidFill>
                  <a:schemeClr val="tx1"/>
                </a:solidFill>
              </a:rPr>
              <a:t>	python labellmg.py</a:t>
            </a:r>
          </a:p>
        </p:txBody>
      </p:sp>
      <p:pic>
        <p:nvPicPr>
          <p:cNvPr id="10" name="图片 9">
            <a:extLst>
              <a:ext uri="{FF2B5EF4-FFF2-40B4-BE49-F238E27FC236}">
                <a16:creationId xmlns:a16="http://schemas.microsoft.com/office/drawing/2014/main" id="{3607861E-6CC8-458D-9931-F696FE89AC85}"/>
              </a:ext>
            </a:extLst>
          </p:cNvPr>
          <p:cNvPicPr/>
          <p:nvPr/>
        </p:nvPicPr>
        <p:blipFill>
          <a:blip r:embed="rId4"/>
          <a:stretch>
            <a:fillRect/>
          </a:stretch>
        </p:blipFill>
        <p:spPr>
          <a:xfrm>
            <a:off x="795130" y="4209568"/>
            <a:ext cx="8822399" cy="1057267"/>
          </a:xfrm>
          <a:prstGeom prst="rect">
            <a:avLst/>
          </a:prstGeom>
        </p:spPr>
      </p:pic>
    </p:spTree>
    <p:extLst>
      <p:ext uri="{BB962C8B-B14F-4D97-AF65-F5344CB8AC3E}">
        <p14:creationId xmlns:p14="http://schemas.microsoft.com/office/powerpoint/2010/main" val="2794736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数据标注</a:t>
            </a:r>
            <a:endParaRPr lang="zh-CN" altLang="en-US" dirty="0"/>
          </a:p>
        </p:txBody>
      </p:sp>
      <p:pic>
        <p:nvPicPr>
          <p:cNvPr id="9" name="图片 8">
            <a:extLst>
              <a:ext uri="{FF2B5EF4-FFF2-40B4-BE49-F238E27FC236}">
                <a16:creationId xmlns:a16="http://schemas.microsoft.com/office/drawing/2014/main" id="{07CB7F11-F9B1-4768-8E2C-A1970800E247}"/>
              </a:ext>
            </a:extLst>
          </p:cNvPr>
          <p:cNvPicPr/>
          <p:nvPr/>
        </p:nvPicPr>
        <p:blipFill>
          <a:blip r:embed="rId4"/>
          <a:stretch>
            <a:fillRect/>
          </a:stretch>
        </p:blipFill>
        <p:spPr>
          <a:xfrm>
            <a:off x="5979424" y="816596"/>
            <a:ext cx="5337451" cy="5829536"/>
          </a:xfrm>
          <a:prstGeom prst="rect">
            <a:avLst/>
          </a:prstGeom>
        </p:spPr>
      </p:pic>
      <p:pic>
        <p:nvPicPr>
          <p:cNvPr id="2" name="图片 1">
            <a:extLst>
              <a:ext uri="{FF2B5EF4-FFF2-40B4-BE49-F238E27FC236}">
                <a16:creationId xmlns:a16="http://schemas.microsoft.com/office/drawing/2014/main" id="{295FDFD5-29DC-424B-B05A-3CF4DFB64285}"/>
              </a:ext>
            </a:extLst>
          </p:cNvPr>
          <p:cNvPicPr>
            <a:picLocks noChangeAspect="1"/>
          </p:cNvPicPr>
          <p:nvPr/>
        </p:nvPicPr>
        <p:blipFill>
          <a:blip r:embed="rId5"/>
          <a:stretch>
            <a:fillRect/>
          </a:stretch>
        </p:blipFill>
        <p:spPr>
          <a:xfrm>
            <a:off x="875124" y="1128772"/>
            <a:ext cx="4572000" cy="5543550"/>
          </a:xfrm>
          <a:prstGeom prst="rect">
            <a:avLst/>
          </a:prstGeom>
        </p:spPr>
      </p:pic>
    </p:spTree>
    <p:extLst>
      <p:ext uri="{BB962C8B-B14F-4D97-AF65-F5344CB8AC3E}">
        <p14:creationId xmlns:p14="http://schemas.microsoft.com/office/powerpoint/2010/main" val="19026499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数据标注</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1" y="1213877"/>
            <a:ext cx="5768956"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a:buFont typeface="Wingdings" panose="05000000000000000000" pitchFamily="2" charset="2"/>
              <a:buChar char="Ø"/>
            </a:pPr>
            <a:r>
              <a:rPr lang="zh-CN" altLang="en-US" dirty="0">
                <a:solidFill>
                  <a:schemeClr val="tx1"/>
                </a:solidFill>
              </a:rPr>
              <a:t>按</a:t>
            </a:r>
            <a:r>
              <a:rPr lang="en-US" altLang="zh-CN" dirty="0">
                <a:solidFill>
                  <a:schemeClr val="tx1"/>
                </a:solidFill>
              </a:rPr>
              <a:t>w</a:t>
            </a:r>
            <a:r>
              <a:rPr lang="zh-CN" altLang="en-US" dirty="0">
                <a:solidFill>
                  <a:schemeClr val="tx1"/>
                </a:solidFill>
              </a:rPr>
              <a:t>开始标注，</a:t>
            </a:r>
            <a:r>
              <a:rPr lang="en-US" altLang="zh-CN" dirty="0">
                <a:solidFill>
                  <a:schemeClr val="tx1"/>
                </a:solidFill>
              </a:rPr>
              <a:t>A</a:t>
            </a:r>
            <a:r>
              <a:rPr lang="zh-CN" altLang="en-US" dirty="0">
                <a:solidFill>
                  <a:schemeClr val="tx1"/>
                </a:solidFill>
              </a:rPr>
              <a:t>、</a:t>
            </a:r>
            <a:r>
              <a:rPr lang="en-US" altLang="zh-CN" dirty="0">
                <a:solidFill>
                  <a:schemeClr val="tx1"/>
                </a:solidFill>
              </a:rPr>
              <a:t>D</a:t>
            </a:r>
            <a:r>
              <a:rPr lang="zh-CN" altLang="en-US" dirty="0">
                <a:solidFill>
                  <a:schemeClr val="tx1"/>
                </a:solidFill>
              </a:rPr>
              <a:t>为上一张和下一张</a:t>
            </a:r>
            <a:endParaRPr lang="en-US" altLang="zh-CN" dirty="0">
              <a:solidFill>
                <a:schemeClr val="tx1"/>
              </a:solidFill>
            </a:endParaRPr>
          </a:p>
          <a:p>
            <a:pPr>
              <a:buFont typeface="Wingdings" panose="05000000000000000000" pitchFamily="2" charset="2"/>
              <a:buChar char="Ø"/>
            </a:pPr>
            <a:r>
              <a:rPr lang="en-US" altLang="zh-CN" dirty="0">
                <a:solidFill>
                  <a:schemeClr val="tx1"/>
                </a:solidFill>
              </a:rPr>
              <a:t>BR280</a:t>
            </a:r>
            <a:r>
              <a:rPr lang="zh-CN" altLang="en-US" dirty="0">
                <a:solidFill>
                  <a:schemeClr val="tx1"/>
                </a:solidFill>
              </a:rPr>
              <a:t>已安装好相关环境，具体操作查看该文档</a:t>
            </a:r>
            <a:endParaRPr lang="en-US" altLang="zh-CN" dirty="0">
              <a:solidFill>
                <a:schemeClr val="tx1"/>
              </a:solidFill>
            </a:endParaRPr>
          </a:p>
        </p:txBody>
      </p:sp>
      <p:graphicFrame>
        <p:nvGraphicFramePr>
          <p:cNvPr id="2" name="对象 1">
            <a:extLst>
              <a:ext uri="{FF2B5EF4-FFF2-40B4-BE49-F238E27FC236}">
                <a16:creationId xmlns:a16="http://schemas.microsoft.com/office/drawing/2014/main" id="{E5BEFC80-4D5D-4D49-9C3F-E58C685A24C2}"/>
              </a:ext>
            </a:extLst>
          </p:cNvPr>
          <p:cNvGraphicFramePr>
            <a:graphicFrameLocks noChangeAspect="1"/>
          </p:cNvGraphicFramePr>
          <p:nvPr>
            <p:extLst>
              <p:ext uri="{D42A27DB-BD31-4B8C-83A1-F6EECF244321}">
                <p14:modId xmlns:p14="http://schemas.microsoft.com/office/powerpoint/2010/main" val="1050966165"/>
              </p:ext>
            </p:extLst>
          </p:nvPr>
        </p:nvGraphicFramePr>
        <p:xfrm>
          <a:off x="7090507" y="865842"/>
          <a:ext cx="3597275" cy="5418137"/>
        </p:xfrm>
        <a:graphic>
          <a:graphicData uri="http://schemas.openxmlformats.org/presentationml/2006/ole">
            <mc:AlternateContent xmlns:mc="http://schemas.openxmlformats.org/markup-compatibility/2006">
              <mc:Choice xmlns:v="urn:schemas-microsoft-com:vml" Requires="v">
                <p:oleObj spid="_x0000_s4131" name="Document" r:id="rId5" imgW="5284136" imgH="7959621" progId="Word.Document.12">
                  <p:link updateAutomatic="1"/>
                </p:oleObj>
              </mc:Choice>
              <mc:Fallback>
                <p:oleObj name="Document" r:id="rId5" imgW="5284136" imgH="7959621" progId="Word.Document.12">
                  <p:link updateAutomatic="1"/>
                  <p:pic>
                    <p:nvPicPr>
                      <p:cNvPr id="0" name=""/>
                      <p:cNvPicPr/>
                      <p:nvPr/>
                    </p:nvPicPr>
                    <p:blipFill>
                      <a:blip r:embed="rId6"/>
                      <a:stretch>
                        <a:fillRect/>
                      </a:stretch>
                    </p:blipFill>
                    <p:spPr>
                      <a:xfrm>
                        <a:off x="7090507" y="865842"/>
                        <a:ext cx="3597275" cy="5418137"/>
                      </a:xfrm>
                      <a:prstGeom prst="rect">
                        <a:avLst/>
                      </a:prstGeom>
                    </p:spPr>
                  </p:pic>
                </p:oleObj>
              </mc:Fallback>
            </mc:AlternateContent>
          </a:graphicData>
        </a:graphic>
      </p:graphicFrame>
    </p:spTree>
    <p:extLst>
      <p:ext uri="{BB962C8B-B14F-4D97-AF65-F5344CB8AC3E}">
        <p14:creationId xmlns:p14="http://schemas.microsoft.com/office/powerpoint/2010/main" val="22619072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模型训练</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1" y="1213877"/>
            <a:ext cx="10879798" cy="53091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在</a:t>
            </a:r>
            <a:r>
              <a:rPr lang="en-US" altLang="zh-CN" dirty="0">
                <a:solidFill>
                  <a:schemeClr val="tx1"/>
                </a:solidFill>
              </a:rPr>
              <a:t>yolov5</a:t>
            </a:r>
            <a:r>
              <a:rPr lang="zh-CN" altLang="en-US" dirty="0">
                <a:solidFill>
                  <a:schemeClr val="tx1"/>
                </a:solidFill>
              </a:rPr>
              <a:t>目录下激活环境</a:t>
            </a:r>
            <a:endParaRPr lang="en-US" altLang="zh-CN" dirty="0">
              <a:solidFill>
                <a:schemeClr val="tx1"/>
              </a:solidFill>
            </a:endParaRPr>
          </a:p>
          <a:p>
            <a:pPr marL="0" indent="0">
              <a:buNone/>
            </a:pPr>
            <a:r>
              <a:rPr lang="en-US" altLang="zh-CN" sz="2200" dirty="0">
                <a:solidFill>
                  <a:schemeClr val="tx1"/>
                </a:solidFill>
              </a:rPr>
              <a:t>python train.py --</a:t>
            </a:r>
            <a:r>
              <a:rPr lang="en-US" altLang="zh-CN" sz="2200" dirty="0" err="1">
                <a:solidFill>
                  <a:schemeClr val="tx1"/>
                </a:solidFill>
              </a:rPr>
              <a:t>img</a:t>
            </a:r>
            <a:r>
              <a:rPr lang="en-US" altLang="zh-CN" sz="2200" dirty="0">
                <a:solidFill>
                  <a:schemeClr val="tx1"/>
                </a:solidFill>
              </a:rPr>
              <a:t> 640 --epochs 3 --data coco128.yaml --weights yolov5s.pt</a:t>
            </a:r>
          </a:p>
          <a:p>
            <a:pPr marL="0" indent="0">
              <a:buNone/>
            </a:pPr>
            <a:r>
              <a:rPr lang="zh-CN" altLang="en-US" dirty="0">
                <a:solidFill>
                  <a:schemeClr val="tx1"/>
                </a:solidFill>
              </a:rPr>
              <a:t>之后开始下载数据集和</a:t>
            </a:r>
            <a:r>
              <a:rPr lang="en-US" altLang="zh-CN" dirty="0">
                <a:solidFill>
                  <a:schemeClr val="tx1"/>
                </a:solidFill>
              </a:rPr>
              <a:t>yolov5s.pt</a:t>
            </a:r>
            <a:r>
              <a:rPr lang="zh-CN" altLang="en-US" dirty="0">
                <a:solidFill>
                  <a:schemeClr val="tx1"/>
                </a:solidFill>
              </a:rPr>
              <a:t>权重</a:t>
            </a:r>
            <a:endParaRPr lang="en-US" altLang="zh-CN" dirty="0">
              <a:solidFill>
                <a:schemeClr val="tx1"/>
              </a:solidFill>
            </a:endParaRPr>
          </a:p>
          <a:p>
            <a:pPr marL="0" indent="0">
              <a:buNone/>
            </a:pPr>
            <a:r>
              <a:rPr lang="zh-CN" altLang="en-US" dirty="0">
                <a:solidFill>
                  <a:schemeClr val="tx1"/>
                </a:solidFill>
              </a:rPr>
              <a:t>在</a:t>
            </a:r>
            <a:r>
              <a:rPr lang="en-US" altLang="zh-CN" dirty="0">
                <a:solidFill>
                  <a:schemeClr val="tx1"/>
                </a:solidFill>
              </a:rPr>
              <a:t>data</a:t>
            </a:r>
            <a:r>
              <a:rPr lang="zh-CN" altLang="en-US" dirty="0">
                <a:solidFill>
                  <a:schemeClr val="tx1"/>
                </a:solidFill>
              </a:rPr>
              <a:t>里复制一份</a:t>
            </a:r>
            <a:r>
              <a:rPr lang="en-US" altLang="zh-CN" dirty="0" err="1">
                <a:solidFill>
                  <a:schemeClr val="tx1"/>
                </a:solidFill>
              </a:rPr>
              <a:t>coco.yaml</a:t>
            </a:r>
            <a:r>
              <a:rPr lang="zh-CN" altLang="en-US" dirty="0">
                <a:solidFill>
                  <a:schemeClr val="tx1"/>
                </a:solidFill>
              </a:rPr>
              <a:t>文件，改为自己的名字，内容修改如下</a:t>
            </a:r>
            <a:endParaRPr lang="en-US" altLang="zh-CN" dirty="0">
              <a:solidFill>
                <a:schemeClr val="tx1"/>
              </a:solidFill>
            </a:endParaRPr>
          </a:p>
          <a:p>
            <a:pPr marL="0" indent="0">
              <a:lnSpc>
                <a:spcPct val="100000"/>
              </a:lnSpc>
              <a:buNone/>
            </a:pPr>
            <a:r>
              <a:rPr lang="en-US" altLang="zh-CN" sz="1800" b="0" dirty="0">
                <a:solidFill>
                  <a:srgbClr val="569CD6"/>
                </a:solidFill>
                <a:effectLst/>
                <a:latin typeface="Consolas" panose="020B0609020204030204" pitchFamily="49" charset="0"/>
              </a:rPr>
              <a:t>path</a:t>
            </a:r>
            <a:r>
              <a:rPr lang="en-US" altLang="zh-CN" sz="1800" b="0" dirty="0">
                <a:solidFill>
                  <a:srgbClr val="D4D4D4"/>
                </a:solidFill>
                <a:effectLst/>
                <a:latin typeface="Consolas" panose="020B0609020204030204" pitchFamily="49" charset="0"/>
              </a:rPr>
              <a:t>: </a:t>
            </a:r>
            <a:r>
              <a:rPr lang="en-US" altLang="zh-CN" sz="1800" b="0" dirty="0" err="1">
                <a:solidFill>
                  <a:srgbClr val="CE9178"/>
                </a:solidFill>
                <a:effectLst/>
                <a:latin typeface="Consolas" panose="020B0609020204030204" pitchFamily="49" charset="0"/>
              </a:rPr>
              <a:t>img</a:t>
            </a:r>
            <a:r>
              <a:rPr lang="en-US" altLang="zh-CN" sz="1800" b="0" dirty="0">
                <a:solidFill>
                  <a:srgbClr val="D4D4D4"/>
                </a:solidFill>
                <a:effectLst/>
                <a:latin typeface="Consolas" panose="020B0609020204030204" pitchFamily="49" charset="0"/>
              </a:rPr>
              <a:t>  </a:t>
            </a:r>
            <a:r>
              <a:rPr lang="en-US" altLang="zh-CN" sz="1800" b="0" dirty="0">
                <a:solidFill>
                  <a:srgbClr val="6A9955"/>
                </a:solidFill>
                <a:effectLst/>
                <a:latin typeface="Consolas" panose="020B0609020204030204" pitchFamily="49" charset="0"/>
              </a:rPr>
              <a:t># dataset root </a:t>
            </a:r>
            <a:r>
              <a:rPr lang="en-US" altLang="zh-CN" sz="1800" b="0" dirty="0" err="1">
                <a:solidFill>
                  <a:srgbClr val="6A9955"/>
                </a:solidFill>
                <a:effectLst/>
                <a:latin typeface="Consolas" panose="020B0609020204030204" pitchFamily="49" charset="0"/>
              </a:rPr>
              <a:t>dir</a:t>
            </a:r>
            <a:r>
              <a:rPr lang="zh-CN" altLang="en-US" sz="1800" b="0" dirty="0">
                <a:solidFill>
                  <a:srgbClr val="6A9955"/>
                </a:solidFill>
                <a:effectLst/>
                <a:latin typeface="Consolas" panose="020B0609020204030204" pitchFamily="49" charset="0"/>
              </a:rPr>
              <a:t>数据集路径</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569CD6"/>
                </a:solidFill>
                <a:effectLst/>
                <a:latin typeface="Consolas" panose="020B0609020204030204" pitchFamily="49" charset="0"/>
              </a:rPr>
              <a:t>train</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images</a:t>
            </a:r>
            <a:r>
              <a:rPr lang="en-US" altLang="zh-CN" sz="1800" b="0" dirty="0">
                <a:solidFill>
                  <a:srgbClr val="D4D4D4"/>
                </a:solidFill>
                <a:effectLst/>
                <a:latin typeface="Consolas" panose="020B0609020204030204" pitchFamily="49" charset="0"/>
              </a:rPr>
              <a:t>  </a:t>
            </a:r>
            <a:r>
              <a:rPr lang="en-US" altLang="zh-CN" sz="1800" b="0" dirty="0">
                <a:solidFill>
                  <a:srgbClr val="6A9955"/>
                </a:solidFill>
                <a:effectLst/>
                <a:latin typeface="Consolas" panose="020B0609020204030204" pitchFamily="49" charset="0"/>
              </a:rPr>
              <a:t># train images (relative to ‘path‘) </a:t>
            </a:r>
            <a:r>
              <a:rPr lang="zh-CN" altLang="en-US" sz="1800" b="0" dirty="0">
                <a:solidFill>
                  <a:srgbClr val="6A9955"/>
                </a:solidFill>
                <a:effectLst/>
                <a:latin typeface="Consolas" panose="020B0609020204030204" pitchFamily="49" charset="0"/>
              </a:rPr>
              <a:t>图片路径</a:t>
            </a:r>
            <a:endParaRPr lang="en-US" altLang="zh-CN" sz="1800" b="0" dirty="0">
              <a:solidFill>
                <a:srgbClr val="6A9955"/>
              </a:solidFill>
              <a:effectLst/>
              <a:latin typeface="Consolas" panose="020B0609020204030204" pitchFamily="49" charset="0"/>
            </a:endParaRPr>
          </a:p>
          <a:p>
            <a:pPr marL="0" indent="0">
              <a:lnSpc>
                <a:spcPct val="100000"/>
              </a:lnSpc>
              <a:buNone/>
            </a:pPr>
            <a:r>
              <a:rPr lang="en-US" altLang="zh-CN" sz="1800" b="0" dirty="0" err="1">
                <a:solidFill>
                  <a:srgbClr val="569CD6"/>
                </a:solidFill>
                <a:effectLst/>
                <a:latin typeface="Consolas" panose="020B0609020204030204" pitchFamily="49" charset="0"/>
              </a:rPr>
              <a:t>val</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images</a:t>
            </a:r>
            <a:r>
              <a:rPr lang="en-US" altLang="zh-CN" sz="1800" b="0" dirty="0">
                <a:solidFill>
                  <a:srgbClr val="D4D4D4"/>
                </a:solidFill>
                <a:effectLst/>
                <a:latin typeface="Consolas" panose="020B0609020204030204" pitchFamily="49" charset="0"/>
              </a:rPr>
              <a:t>  </a:t>
            </a:r>
            <a:r>
              <a:rPr lang="en-US" altLang="zh-CN" sz="1800" b="0" dirty="0">
                <a:solidFill>
                  <a:srgbClr val="6A9955"/>
                </a:solidFill>
                <a:effectLst/>
                <a:latin typeface="Consolas" panose="020B0609020204030204" pitchFamily="49" charset="0"/>
              </a:rPr>
              <a:t># </a:t>
            </a:r>
            <a:r>
              <a:rPr lang="en-US" altLang="zh-CN" sz="1800" b="0" dirty="0" err="1">
                <a:solidFill>
                  <a:srgbClr val="6A9955"/>
                </a:solidFill>
                <a:effectLst/>
                <a:latin typeface="Consolas" panose="020B0609020204030204" pitchFamily="49" charset="0"/>
              </a:rPr>
              <a:t>val</a:t>
            </a:r>
            <a:r>
              <a:rPr lang="en-US" altLang="zh-CN" sz="1800" b="0" dirty="0">
                <a:solidFill>
                  <a:srgbClr val="6A9955"/>
                </a:solidFill>
                <a:effectLst/>
                <a:latin typeface="Consolas" panose="020B0609020204030204" pitchFamily="49" charset="0"/>
              </a:rPr>
              <a:t> images (relative to ‘path‘) </a:t>
            </a:r>
            <a:r>
              <a:rPr lang="zh-CN" altLang="en-US" sz="1800" b="0" dirty="0">
                <a:solidFill>
                  <a:srgbClr val="6A9955"/>
                </a:solidFill>
                <a:effectLst/>
                <a:latin typeface="Consolas" panose="020B0609020204030204" pitchFamily="49" charset="0"/>
              </a:rPr>
              <a:t>标注路径</a:t>
            </a:r>
            <a:endParaRPr lang="en-US" altLang="zh-CN" sz="1800" b="0" dirty="0">
              <a:solidFill>
                <a:srgbClr val="6A9955"/>
              </a:solidFill>
              <a:effectLst/>
              <a:latin typeface="Consolas" panose="020B0609020204030204" pitchFamily="49" charset="0"/>
            </a:endParaRPr>
          </a:p>
          <a:p>
            <a:pPr marL="0" indent="0">
              <a:lnSpc>
                <a:spcPct val="100000"/>
              </a:lnSpc>
              <a:buNone/>
            </a:pPr>
            <a:r>
              <a:rPr lang="en-US" altLang="zh-CN" sz="1800" b="0" dirty="0">
                <a:solidFill>
                  <a:srgbClr val="569CD6"/>
                </a:solidFill>
                <a:effectLst/>
                <a:latin typeface="Consolas" panose="020B0609020204030204" pitchFamily="49" charset="0"/>
              </a:rPr>
              <a:t>test</a:t>
            </a:r>
            <a:r>
              <a:rPr lang="en-US" altLang="zh-CN" sz="1800" b="0" dirty="0">
                <a:solidFill>
                  <a:srgbClr val="D4D4D4"/>
                </a:solidFill>
                <a:effectLst/>
                <a:latin typeface="Consolas" panose="020B0609020204030204" pitchFamily="49" charset="0"/>
              </a:rPr>
              <a:t>:  </a:t>
            </a:r>
            <a:r>
              <a:rPr lang="en-US" altLang="zh-CN" sz="1800" b="0" dirty="0">
                <a:solidFill>
                  <a:srgbClr val="6A9955"/>
                </a:solidFill>
                <a:effectLst/>
                <a:latin typeface="Consolas" panose="020B0609020204030204" pitchFamily="49" charset="0"/>
              </a:rPr>
              <a:t># test images (optional)</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6A9955"/>
                </a:solidFill>
                <a:effectLst/>
                <a:latin typeface="Consolas" panose="020B0609020204030204" pitchFamily="49" charset="0"/>
              </a:rPr>
              <a:t># Classes</a:t>
            </a:r>
            <a:r>
              <a:rPr lang="zh-CN" altLang="en-US" sz="1800" b="0" dirty="0">
                <a:solidFill>
                  <a:srgbClr val="6A9955"/>
                </a:solidFill>
                <a:effectLst/>
                <a:latin typeface="Consolas" panose="020B0609020204030204" pitchFamily="49" charset="0"/>
              </a:rPr>
              <a:t>改为自己的标签名称及序号</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569CD6"/>
                </a:solidFill>
                <a:effectLst/>
                <a:latin typeface="Consolas" panose="020B0609020204030204" pitchFamily="49" charset="0"/>
              </a:rPr>
              <a:t>names</a:t>
            </a:r>
            <a:r>
              <a:rPr lang="en-US" altLang="zh-CN" sz="1800" b="0" dirty="0">
                <a:solidFill>
                  <a:srgbClr val="D4D4D4"/>
                </a:solidFill>
                <a:effectLst/>
                <a:latin typeface="Consolas" panose="020B0609020204030204" pitchFamily="49" charset="0"/>
              </a:rPr>
              <a:t>:</a:t>
            </a:r>
          </a:p>
          <a:p>
            <a:pPr marL="0" indent="0">
              <a:lnSpc>
                <a:spcPct val="100000"/>
              </a:lnSpc>
              <a:buNone/>
            </a:pP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0</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apple</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1</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clock</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2</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cat</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3</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bird</a:t>
            </a:r>
            <a:endParaRPr lang="en-US" altLang="zh-CN" sz="1800" b="0" dirty="0">
              <a:solidFill>
                <a:srgbClr val="D4D4D4"/>
              </a:solidFill>
              <a:effectLst/>
              <a:latin typeface="Consolas" panose="020B0609020204030204" pitchFamily="49" charset="0"/>
            </a:endParaRPr>
          </a:p>
          <a:p>
            <a:pPr marL="0" indent="0">
              <a:lnSpc>
                <a:spcPct val="100000"/>
              </a:lnSpc>
              <a:buNone/>
            </a:pPr>
            <a:r>
              <a:rPr lang="en-US" altLang="zh-CN" sz="1800" b="0" dirty="0">
                <a:solidFill>
                  <a:srgbClr val="D4D4D4"/>
                </a:solidFill>
                <a:effectLst/>
                <a:latin typeface="Consolas" panose="020B0609020204030204" pitchFamily="49" charset="0"/>
              </a:rPr>
              <a:t>  </a:t>
            </a:r>
            <a:r>
              <a:rPr lang="en-US" altLang="zh-CN" sz="1800" b="0" dirty="0">
                <a:solidFill>
                  <a:srgbClr val="B5CEA8"/>
                </a:solidFill>
                <a:effectLst/>
                <a:latin typeface="Consolas" panose="020B0609020204030204" pitchFamily="49" charset="0"/>
              </a:rPr>
              <a:t>4</a:t>
            </a:r>
            <a:r>
              <a:rPr lang="en-US" altLang="zh-CN" sz="1800" b="0" dirty="0">
                <a:solidFill>
                  <a:srgbClr val="D4D4D4"/>
                </a:solidFill>
                <a:effectLst/>
                <a:latin typeface="Consolas" panose="020B0609020204030204" pitchFamily="49" charset="0"/>
              </a:rPr>
              <a:t>: </a:t>
            </a:r>
            <a:r>
              <a:rPr lang="en-US" altLang="zh-CN" sz="1800" b="0" dirty="0">
                <a:solidFill>
                  <a:srgbClr val="CE9178"/>
                </a:solidFill>
                <a:effectLst/>
                <a:latin typeface="Consolas" panose="020B0609020204030204" pitchFamily="49" charset="0"/>
              </a:rPr>
              <a:t>banana</a:t>
            </a:r>
            <a:endParaRPr lang="en-US" altLang="zh-CN" sz="18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759798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模型训练</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072336"/>
            <a:ext cx="11278173" cy="5416355"/>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en-US" altLang="zh-CN" dirty="0">
                <a:solidFill>
                  <a:schemeClr val="tx1"/>
                </a:solidFill>
              </a:rPr>
              <a:t>train.py</a:t>
            </a:r>
            <a:r>
              <a:rPr lang="zh-CN" altLang="en-US" dirty="0">
                <a:solidFill>
                  <a:schemeClr val="tx1"/>
                </a:solidFill>
              </a:rPr>
              <a:t>主要参数解析：</a:t>
            </a:r>
            <a:endParaRPr lang="en-US" altLang="zh-CN" dirty="0">
              <a:solidFill>
                <a:schemeClr val="tx1"/>
              </a:solidFill>
            </a:endParaRPr>
          </a:p>
          <a:p>
            <a:pPr marL="171450" lvl="1">
              <a:lnSpc>
                <a:spcPct val="120000"/>
              </a:lnSpc>
            </a:pPr>
            <a:r>
              <a:rPr lang="en-US" altLang="zh-CN" sz="2000" dirty="0">
                <a:solidFill>
                  <a:schemeClr val="tx1"/>
                </a:solidFill>
                <a:latin typeface="+mj-ea"/>
                <a:ea typeface="+mj-ea"/>
              </a:rPr>
              <a:t>--weights</a:t>
            </a:r>
            <a:r>
              <a:rPr lang="zh-CN" altLang="en-US" sz="2000" dirty="0">
                <a:solidFill>
                  <a:schemeClr val="tx1"/>
                </a:solidFill>
                <a:latin typeface="+mj-ea"/>
                <a:ea typeface="+mj-ea"/>
              </a:rPr>
              <a:t>：初始化的权重文件的路径地址</a:t>
            </a:r>
            <a:r>
              <a:rPr lang="en-US" altLang="zh-CN" sz="2000" dirty="0">
                <a:solidFill>
                  <a:schemeClr val="tx1"/>
                </a:solidFill>
                <a:latin typeface="+mj-ea"/>
                <a:ea typeface="+mj-ea"/>
              </a:rPr>
              <a:t> </a:t>
            </a:r>
          </a:p>
          <a:p>
            <a:pPr marL="171450" lvl="1">
              <a:lnSpc>
                <a:spcPct val="120000"/>
              </a:lnSpc>
            </a:pPr>
            <a:r>
              <a:rPr lang="en-US" altLang="zh-CN" sz="2000" dirty="0">
                <a:solidFill>
                  <a:schemeClr val="tx1"/>
                </a:solidFill>
                <a:latin typeface="+mj-ea"/>
                <a:ea typeface="+mj-ea"/>
              </a:rPr>
              <a:t>--</a:t>
            </a:r>
            <a:r>
              <a:rPr lang="en-US" altLang="zh-CN" sz="2000" dirty="0" err="1">
                <a:solidFill>
                  <a:schemeClr val="tx1"/>
                </a:solidFill>
                <a:latin typeface="+mj-ea"/>
                <a:ea typeface="+mj-ea"/>
              </a:rPr>
              <a:t>cfg</a:t>
            </a:r>
            <a:r>
              <a:rPr lang="zh-CN" altLang="en-US" sz="2000" dirty="0">
                <a:solidFill>
                  <a:schemeClr val="tx1"/>
                </a:solidFill>
                <a:latin typeface="+mj-ea"/>
                <a:ea typeface="+mj-ea"/>
              </a:rPr>
              <a:t>：模型</a:t>
            </a:r>
            <a:r>
              <a:rPr lang="en-US" altLang="zh-CN" sz="2000" dirty="0" err="1">
                <a:solidFill>
                  <a:schemeClr val="tx1"/>
                </a:solidFill>
                <a:latin typeface="+mj-ea"/>
                <a:ea typeface="+mj-ea"/>
              </a:rPr>
              <a:t>yaml</a:t>
            </a:r>
            <a:r>
              <a:rPr lang="zh-CN" altLang="en-US" sz="2000" dirty="0">
                <a:solidFill>
                  <a:schemeClr val="tx1"/>
                </a:solidFill>
                <a:latin typeface="+mj-ea"/>
                <a:ea typeface="+mj-ea"/>
              </a:rPr>
              <a:t>文件的路径地址</a:t>
            </a:r>
            <a:r>
              <a:rPr lang="en-US" altLang="zh-CN" sz="2000" dirty="0">
                <a:solidFill>
                  <a:schemeClr val="tx1"/>
                </a:solidFill>
                <a:latin typeface="+mj-ea"/>
                <a:ea typeface="+mj-ea"/>
              </a:rPr>
              <a:t> </a:t>
            </a:r>
          </a:p>
          <a:p>
            <a:pPr marL="171450" lvl="1">
              <a:lnSpc>
                <a:spcPct val="120000"/>
              </a:lnSpc>
            </a:pPr>
            <a:r>
              <a:rPr lang="en-US" altLang="zh-CN" sz="2000" dirty="0">
                <a:solidFill>
                  <a:schemeClr val="tx1"/>
                </a:solidFill>
                <a:latin typeface="+mj-ea"/>
                <a:ea typeface="+mj-ea"/>
              </a:rPr>
              <a:t>--data</a:t>
            </a:r>
            <a:r>
              <a:rPr lang="zh-CN" altLang="en-US" sz="2000" dirty="0">
                <a:solidFill>
                  <a:schemeClr val="tx1"/>
                </a:solidFill>
                <a:latin typeface="+mj-ea"/>
                <a:ea typeface="+mj-ea"/>
              </a:rPr>
              <a:t>：数据</a:t>
            </a:r>
            <a:r>
              <a:rPr lang="en-US" altLang="zh-CN" sz="2000" dirty="0" err="1">
                <a:solidFill>
                  <a:schemeClr val="tx1"/>
                </a:solidFill>
                <a:latin typeface="+mj-ea"/>
                <a:ea typeface="+mj-ea"/>
              </a:rPr>
              <a:t>yaml</a:t>
            </a:r>
            <a:r>
              <a:rPr lang="zh-CN" altLang="en-US" sz="2000" dirty="0">
                <a:solidFill>
                  <a:schemeClr val="tx1"/>
                </a:solidFill>
                <a:latin typeface="+mj-ea"/>
                <a:ea typeface="+mj-ea"/>
              </a:rPr>
              <a:t>文件的路径地址</a:t>
            </a:r>
            <a:r>
              <a:rPr lang="en-US" altLang="zh-CN" sz="2000" dirty="0">
                <a:solidFill>
                  <a:schemeClr val="tx1"/>
                </a:solidFill>
                <a:latin typeface="+mj-ea"/>
                <a:ea typeface="+mj-ea"/>
              </a:rPr>
              <a:t> </a:t>
            </a:r>
            <a:r>
              <a:rPr lang="zh-CN" altLang="en-US" sz="2000" dirty="0">
                <a:solidFill>
                  <a:schemeClr val="tx1"/>
                </a:solidFill>
                <a:latin typeface="+mj-ea"/>
                <a:ea typeface="+mj-ea"/>
              </a:rPr>
              <a:t>，</a:t>
            </a:r>
            <a:r>
              <a:rPr lang="zh-CN" altLang="en-US" sz="2000" dirty="0">
                <a:solidFill>
                  <a:srgbClr val="FF0000"/>
                </a:solidFill>
                <a:latin typeface="+mj-ea"/>
                <a:ea typeface="+mj-ea"/>
              </a:rPr>
              <a:t>改为自己的</a:t>
            </a:r>
            <a:r>
              <a:rPr lang="en-US" altLang="zh-CN" sz="2000" dirty="0">
                <a:solidFill>
                  <a:srgbClr val="FF0000"/>
                </a:solidFill>
                <a:latin typeface="+mj-ea"/>
                <a:ea typeface="+mj-ea"/>
              </a:rPr>
              <a:t>data</a:t>
            </a:r>
            <a:r>
              <a:rPr lang="zh-CN" altLang="en-US" sz="2000" dirty="0">
                <a:solidFill>
                  <a:srgbClr val="FF0000"/>
                </a:solidFill>
                <a:latin typeface="+mj-ea"/>
                <a:ea typeface="+mj-ea"/>
              </a:rPr>
              <a:t>路径</a:t>
            </a:r>
            <a:endParaRPr lang="en-US" altLang="zh-CN" sz="2000" dirty="0">
              <a:solidFill>
                <a:srgbClr val="FF0000"/>
              </a:solidFill>
              <a:latin typeface="+mj-ea"/>
              <a:ea typeface="+mj-ea"/>
            </a:endParaRPr>
          </a:p>
          <a:p>
            <a:pPr marL="171450" lvl="1">
              <a:lnSpc>
                <a:spcPct val="120000"/>
              </a:lnSpc>
            </a:pPr>
            <a:r>
              <a:rPr lang="en-US" altLang="zh-CN" sz="2000" dirty="0">
                <a:solidFill>
                  <a:schemeClr val="tx1"/>
                </a:solidFill>
                <a:latin typeface="+mj-ea"/>
                <a:ea typeface="+mj-ea"/>
              </a:rPr>
              <a:t>--epochs</a:t>
            </a:r>
            <a:r>
              <a:rPr lang="zh-CN" altLang="en-US" sz="2000" dirty="0">
                <a:solidFill>
                  <a:schemeClr val="tx1"/>
                </a:solidFill>
                <a:latin typeface="+mj-ea"/>
                <a:ea typeface="+mj-ea"/>
              </a:rPr>
              <a:t>：训练轮次，一般</a:t>
            </a:r>
            <a:r>
              <a:rPr lang="en-US" altLang="zh-CN" sz="2000" dirty="0">
                <a:solidFill>
                  <a:schemeClr val="tx1"/>
                </a:solidFill>
                <a:latin typeface="+mj-ea"/>
                <a:ea typeface="+mj-ea"/>
              </a:rPr>
              <a:t>300</a:t>
            </a:r>
            <a:r>
              <a:rPr lang="zh-CN" altLang="en-US" sz="2000" dirty="0">
                <a:solidFill>
                  <a:schemeClr val="tx1"/>
                </a:solidFill>
                <a:latin typeface="+mj-ea"/>
                <a:ea typeface="+mj-ea"/>
              </a:rPr>
              <a:t>足够了</a:t>
            </a:r>
            <a:endParaRPr lang="en-US" altLang="zh-CN" sz="2000" dirty="0">
              <a:solidFill>
                <a:schemeClr val="tx1"/>
              </a:solidFill>
              <a:latin typeface="+mj-ea"/>
              <a:ea typeface="+mj-ea"/>
            </a:endParaRPr>
          </a:p>
          <a:p>
            <a:pPr marL="171450" lvl="1">
              <a:lnSpc>
                <a:spcPct val="120000"/>
              </a:lnSpc>
            </a:pPr>
            <a:r>
              <a:rPr lang="en-US" altLang="zh-CN" sz="2000" dirty="0">
                <a:solidFill>
                  <a:schemeClr val="tx1"/>
                </a:solidFill>
                <a:latin typeface="+mj-ea"/>
                <a:ea typeface="+mj-ea"/>
              </a:rPr>
              <a:t>--batch-size</a:t>
            </a:r>
            <a:r>
              <a:rPr lang="zh-CN" altLang="en-US" sz="2000" dirty="0">
                <a:solidFill>
                  <a:schemeClr val="tx1"/>
                </a:solidFill>
                <a:latin typeface="+mj-ea"/>
                <a:ea typeface="+mj-ea"/>
              </a:rPr>
              <a:t>：喂入批次文件的多少，</a:t>
            </a:r>
            <a:r>
              <a:rPr lang="zh-CN" altLang="en-US" sz="2000" dirty="0">
                <a:solidFill>
                  <a:srgbClr val="FF0000"/>
                </a:solidFill>
                <a:latin typeface="+mj-ea"/>
                <a:ea typeface="+mj-ea"/>
              </a:rPr>
              <a:t>若配置较低则改小</a:t>
            </a:r>
            <a:endParaRPr lang="en-US" altLang="zh-CN" sz="2000" dirty="0">
              <a:solidFill>
                <a:srgbClr val="FF0000"/>
              </a:solidFill>
              <a:latin typeface="+mj-ea"/>
              <a:ea typeface="+mj-ea"/>
            </a:endParaRPr>
          </a:p>
          <a:p>
            <a:pPr marL="171450" lvl="1">
              <a:lnSpc>
                <a:spcPct val="120000"/>
              </a:lnSpc>
            </a:pPr>
            <a:r>
              <a:rPr lang="en-US" altLang="zh-CN" sz="2000" dirty="0">
                <a:solidFill>
                  <a:schemeClr val="tx1"/>
                </a:solidFill>
                <a:latin typeface="+mj-ea"/>
                <a:ea typeface="+mj-ea"/>
              </a:rPr>
              <a:t>--</a:t>
            </a:r>
            <a:r>
              <a:rPr lang="en-US" altLang="zh-CN" sz="2000" dirty="0" err="1">
                <a:solidFill>
                  <a:schemeClr val="tx1"/>
                </a:solidFill>
                <a:latin typeface="+mj-ea"/>
                <a:ea typeface="+mj-ea"/>
              </a:rPr>
              <a:t>img</a:t>
            </a:r>
            <a:r>
              <a:rPr lang="en-US" altLang="zh-CN" sz="2000" dirty="0">
                <a:solidFill>
                  <a:schemeClr val="tx1"/>
                </a:solidFill>
                <a:latin typeface="+mj-ea"/>
                <a:ea typeface="+mj-ea"/>
              </a:rPr>
              <a:t>-size</a:t>
            </a:r>
            <a:r>
              <a:rPr lang="zh-CN" altLang="en-US" sz="2000" dirty="0">
                <a:solidFill>
                  <a:schemeClr val="tx1"/>
                </a:solidFill>
                <a:latin typeface="+mj-ea"/>
                <a:ea typeface="+mj-ea"/>
              </a:rPr>
              <a:t>：输入图片尺寸，</a:t>
            </a:r>
            <a:r>
              <a:rPr lang="zh-CN" altLang="en-US" sz="2000" dirty="0">
                <a:solidFill>
                  <a:srgbClr val="FF0000"/>
                </a:solidFill>
                <a:latin typeface="+mj-ea"/>
                <a:ea typeface="+mj-ea"/>
              </a:rPr>
              <a:t>若配置较低则改小</a:t>
            </a:r>
            <a:endParaRPr lang="en-US" altLang="zh-CN" sz="2000" dirty="0">
              <a:solidFill>
                <a:srgbClr val="FF0000"/>
              </a:solidFill>
              <a:latin typeface="+mj-ea"/>
              <a:ea typeface="+mj-ea"/>
            </a:endParaRPr>
          </a:p>
          <a:p>
            <a:pPr marL="171450" lvl="1">
              <a:lnSpc>
                <a:spcPct val="120000"/>
              </a:lnSpc>
            </a:pPr>
            <a:r>
              <a:rPr lang="en-US" altLang="zh-CN" sz="2000" dirty="0">
                <a:solidFill>
                  <a:schemeClr val="tx1"/>
                </a:solidFill>
                <a:latin typeface="+mj-ea"/>
                <a:ea typeface="+mj-ea"/>
              </a:rPr>
              <a:t>--resume: </a:t>
            </a:r>
            <a:r>
              <a:rPr lang="zh-CN" altLang="en-US" sz="2000" dirty="0">
                <a:solidFill>
                  <a:schemeClr val="tx1"/>
                </a:solidFill>
                <a:latin typeface="+mj-ea"/>
                <a:ea typeface="+mj-ea"/>
              </a:rPr>
              <a:t>接着打断训练上次的结果接着训练</a:t>
            </a:r>
            <a:endParaRPr lang="en-US" altLang="zh-CN" sz="2000" dirty="0">
              <a:solidFill>
                <a:schemeClr val="tx1"/>
              </a:solidFill>
              <a:latin typeface="+mj-ea"/>
              <a:ea typeface="+mj-ea"/>
            </a:endParaRPr>
          </a:p>
          <a:p>
            <a:pPr marL="171450" lvl="1">
              <a:lnSpc>
                <a:spcPct val="120000"/>
              </a:lnSpc>
            </a:pPr>
            <a:r>
              <a:rPr lang="en-US" altLang="zh-CN" sz="2000" dirty="0">
                <a:solidFill>
                  <a:schemeClr val="tx1"/>
                </a:solidFill>
                <a:latin typeface="+mj-ea"/>
                <a:ea typeface="+mj-ea"/>
              </a:rPr>
              <a:t>--image-weights</a:t>
            </a:r>
            <a:r>
              <a:rPr lang="zh-CN" altLang="en-US" sz="2000" dirty="0">
                <a:solidFill>
                  <a:schemeClr val="tx1"/>
                </a:solidFill>
                <a:latin typeface="+mj-ea"/>
                <a:ea typeface="+mj-ea"/>
              </a:rPr>
              <a:t>：使用加权图像选择进行训练</a:t>
            </a:r>
            <a:r>
              <a:rPr lang="en-US" altLang="zh-CN" sz="2000" dirty="0">
                <a:solidFill>
                  <a:schemeClr val="tx1"/>
                </a:solidFill>
                <a:latin typeface="+mj-ea"/>
                <a:ea typeface="+mj-ea"/>
              </a:rPr>
              <a:t> </a:t>
            </a:r>
          </a:p>
          <a:p>
            <a:pPr marL="171450" lvl="1">
              <a:lnSpc>
                <a:spcPct val="120000"/>
              </a:lnSpc>
            </a:pPr>
            <a:r>
              <a:rPr lang="en-US" altLang="zh-CN" sz="2000" dirty="0">
                <a:solidFill>
                  <a:schemeClr val="tx1"/>
                </a:solidFill>
                <a:latin typeface="+mj-ea"/>
                <a:ea typeface="+mj-ea"/>
              </a:rPr>
              <a:t>--device: </a:t>
            </a:r>
            <a:r>
              <a:rPr lang="zh-CN" altLang="en-US" sz="2000" dirty="0">
                <a:solidFill>
                  <a:schemeClr val="tx1"/>
                </a:solidFill>
                <a:latin typeface="+mj-ea"/>
                <a:ea typeface="+mj-ea"/>
              </a:rPr>
              <a:t>训练的设备，</a:t>
            </a:r>
            <a:r>
              <a:rPr lang="en-US" altLang="zh-CN" sz="2000" dirty="0" err="1">
                <a:solidFill>
                  <a:schemeClr val="tx1"/>
                </a:solidFill>
                <a:latin typeface="+mj-ea"/>
                <a:ea typeface="+mj-ea"/>
              </a:rPr>
              <a:t>cpu</a:t>
            </a:r>
            <a:r>
              <a:rPr lang="zh-CN" altLang="en-US" sz="2000" dirty="0">
                <a:solidFill>
                  <a:schemeClr val="tx1"/>
                </a:solidFill>
                <a:latin typeface="+mj-ea"/>
                <a:ea typeface="+mj-ea"/>
              </a:rPr>
              <a:t>；</a:t>
            </a:r>
            <a:r>
              <a:rPr lang="en-US" altLang="zh-CN" sz="2000" dirty="0">
                <a:solidFill>
                  <a:schemeClr val="tx1"/>
                </a:solidFill>
                <a:latin typeface="+mj-ea"/>
                <a:ea typeface="+mj-ea"/>
              </a:rPr>
              <a:t>0(</a:t>
            </a:r>
            <a:r>
              <a:rPr lang="zh-CN" altLang="en-US" sz="2000" dirty="0">
                <a:solidFill>
                  <a:schemeClr val="tx1"/>
                </a:solidFill>
                <a:latin typeface="+mj-ea"/>
                <a:ea typeface="+mj-ea"/>
              </a:rPr>
              <a:t>表示一个</a:t>
            </a:r>
            <a:r>
              <a:rPr lang="en-US" altLang="zh-CN" sz="2000" dirty="0" err="1">
                <a:solidFill>
                  <a:schemeClr val="tx1"/>
                </a:solidFill>
                <a:latin typeface="+mj-ea"/>
                <a:ea typeface="+mj-ea"/>
              </a:rPr>
              <a:t>gpu</a:t>
            </a:r>
            <a:r>
              <a:rPr lang="zh-CN" altLang="en-US" sz="2000" dirty="0">
                <a:solidFill>
                  <a:schemeClr val="tx1"/>
                </a:solidFill>
                <a:latin typeface="+mj-ea"/>
                <a:ea typeface="+mj-ea"/>
              </a:rPr>
              <a:t>设备</a:t>
            </a:r>
            <a:r>
              <a:rPr lang="en-US" altLang="zh-CN" sz="2000" dirty="0">
                <a:solidFill>
                  <a:schemeClr val="tx1"/>
                </a:solidFill>
                <a:latin typeface="+mj-ea"/>
                <a:ea typeface="+mj-ea"/>
              </a:rPr>
              <a:t>cuda:0)</a:t>
            </a:r>
            <a:r>
              <a:rPr lang="zh-CN" altLang="en-US" sz="2000" dirty="0">
                <a:solidFill>
                  <a:schemeClr val="tx1"/>
                </a:solidFill>
                <a:latin typeface="+mj-ea"/>
                <a:ea typeface="+mj-ea"/>
              </a:rPr>
              <a:t>；</a:t>
            </a:r>
            <a:r>
              <a:rPr lang="en-US" altLang="zh-CN" sz="2000" dirty="0">
                <a:solidFill>
                  <a:schemeClr val="tx1"/>
                </a:solidFill>
                <a:latin typeface="+mj-ea"/>
                <a:ea typeface="+mj-ea"/>
              </a:rPr>
              <a:t>0,1,2,3(</a:t>
            </a:r>
            <a:r>
              <a:rPr lang="zh-CN" altLang="en-US" sz="2000" dirty="0">
                <a:solidFill>
                  <a:schemeClr val="tx1"/>
                </a:solidFill>
                <a:latin typeface="+mj-ea"/>
                <a:ea typeface="+mj-ea"/>
              </a:rPr>
              <a:t>多个</a:t>
            </a:r>
            <a:r>
              <a:rPr lang="en-US" altLang="zh-CN" sz="2000" dirty="0" err="1">
                <a:solidFill>
                  <a:schemeClr val="tx1"/>
                </a:solidFill>
                <a:latin typeface="+mj-ea"/>
                <a:ea typeface="+mj-ea"/>
              </a:rPr>
              <a:t>gpu</a:t>
            </a:r>
            <a:r>
              <a:rPr lang="zh-CN" altLang="en-US" sz="2000" dirty="0">
                <a:solidFill>
                  <a:schemeClr val="tx1"/>
                </a:solidFill>
                <a:latin typeface="+mj-ea"/>
                <a:ea typeface="+mj-ea"/>
              </a:rPr>
              <a:t>设备</a:t>
            </a:r>
            <a:r>
              <a:rPr lang="en-US" altLang="zh-CN" sz="2000" dirty="0">
                <a:solidFill>
                  <a:schemeClr val="tx1"/>
                </a:solidFill>
                <a:latin typeface="+mj-ea"/>
                <a:ea typeface="+mj-ea"/>
              </a:rPr>
              <a:t>)</a:t>
            </a:r>
          </a:p>
          <a:p>
            <a:pPr marL="171450" lvl="1">
              <a:lnSpc>
                <a:spcPct val="120000"/>
              </a:lnSpc>
            </a:pPr>
            <a:r>
              <a:rPr lang="en-US" altLang="zh-CN" sz="2000" dirty="0">
                <a:solidFill>
                  <a:schemeClr val="tx1"/>
                </a:solidFill>
                <a:latin typeface="+mj-ea"/>
                <a:ea typeface="+mj-ea"/>
              </a:rPr>
              <a:t>--workers</a:t>
            </a:r>
            <a:r>
              <a:rPr lang="zh-CN" altLang="en-US" sz="2000" dirty="0">
                <a:solidFill>
                  <a:schemeClr val="tx1"/>
                </a:solidFill>
                <a:latin typeface="+mj-ea"/>
                <a:ea typeface="+mj-ea"/>
              </a:rPr>
              <a:t>：最大工作核心数</a:t>
            </a:r>
            <a:r>
              <a:rPr lang="en-US" altLang="zh-CN" sz="2000" dirty="0">
                <a:solidFill>
                  <a:schemeClr val="tx1"/>
                </a:solidFill>
                <a:latin typeface="+mj-ea"/>
                <a:ea typeface="+mj-ea"/>
              </a:rPr>
              <a:t> </a:t>
            </a:r>
            <a:r>
              <a:rPr lang="zh-CN" altLang="en-US" sz="2000" dirty="0">
                <a:solidFill>
                  <a:schemeClr val="tx1"/>
                </a:solidFill>
                <a:latin typeface="+mj-ea"/>
                <a:ea typeface="+mj-ea"/>
              </a:rPr>
              <a:t>，配置低则改为</a:t>
            </a:r>
            <a:r>
              <a:rPr lang="en-US" altLang="zh-CN" sz="2000" dirty="0">
                <a:solidFill>
                  <a:schemeClr val="tx1"/>
                </a:solidFill>
                <a:latin typeface="+mj-ea"/>
                <a:ea typeface="+mj-ea"/>
              </a:rPr>
              <a:t>0</a:t>
            </a:r>
          </a:p>
          <a:p>
            <a:pPr marL="171450" lvl="1">
              <a:lnSpc>
                <a:spcPct val="120000"/>
              </a:lnSpc>
            </a:pPr>
            <a:r>
              <a:rPr lang="en-US" altLang="zh-CN" sz="2000" dirty="0">
                <a:solidFill>
                  <a:schemeClr val="tx1"/>
                </a:solidFill>
                <a:latin typeface="+mj-ea"/>
                <a:ea typeface="+mj-ea"/>
              </a:rPr>
              <a:t>--project: </a:t>
            </a:r>
            <a:r>
              <a:rPr lang="zh-CN" altLang="en-US" sz="2000" dirty="0">
                <a:solidFill>
                  <a:schemeClr val="tx1"/>
                </a:solidFill>
                <a:latin typeface="+mj-ea"/>
                <a:ea typeface="+mj-ea"/>
              </a:rPr>
              <a:t>训练模型的保存位置</a:t>
            </a:r>
            <a:endParaRPr lang="en-US" altLang="zh-CN" sz="2000" dirty="0">
              <a:solidFill>
                <a:schemeClr val="tx1"/>
              </a:solidFill>
              <a:latin typeface="+mj-ea"/>
              <a:ea typeface="+mj-ea"/>
            </a:endParaRPr>
          </a:p>
          <a:p>
            <a:pPr marL="171450" lvl="1">
              <a:lnSpc>
                <a:spcPct val="120000"/>
              </a:lnSpc>
            </a:pPr>
            <a:r>
              <a:rPr lang="en-US" altLang="zh-CN" sz="2000" dirty="0">
                <a:solidFill>
                  <a:schemeClr val="tx1"/>
                </a:solidFill>
                <a:latin typeface="+mj-ea"/>
                <a:ea typeface="+mj-ea"/>
              </a:rPr>
              <a:t>--name</a:t>
            </a:r>
            <a:r>
              <a:rPr lang="zh-CN" altLang="en-US" sz="2000" dirty="0">
                <a:solidFill>
                  <a:schemeClr val="tx1"/>
                </a:solidFill>
                <a:latin typeface="+mj-ea"/>
                <a:ea typeface="+mj-ea"/>
              </a:rPr>
              <a:t>：模型保存的目录名称</a:t>
            </a:r>
            <a:endParaRPr lang="en-US" altLang="zh-CN" sz="2000" dirty="0">
              <a:solidFill>
                <a:schemeClr val="tx1"/>
              </a:solidFill>
              <a:latin typeface="+mj-ea"/>
              <a:ea typeface="+mj-ea"/>
            </a:endParaRPr>
          </a:p>
          <a:p>
            <a:pPr marL="171450" lvl="1">
              <a:lnSpc>
                <a:spcPct val="120000"/>
              </a:lnSpc>
            </a:pPr>
            <a:r>
              <a:rPr lang="en-US" altLang="zh-CN" sz="2000" dirty="0">
                <a:solidFill>
                  <a:schemeClr val="tx1"/>
                </a:solidFill>
                <a:latin typeface="+mj-ea"/>
                <a:ea typeface="+mj-ea"/>
              </a:rPr>
              <a:t>--exist-ok</a:t>
            </a:r>
            <a:r>
              <a:rPr lang="zh-CN" altLang="en-US" sz="2000" dirty="0">
                <a:solidFill>
                  <a:schemeClr val="tx1"/>
                </a:solidFill>
                <a:latin typeface="+mj-ea"/>
                <a:ea typeface="+mj-ea"/>
              </a:rPr>
              <a:t>：模型目录是否存在，不存在就创建</a:t>
            </a:r>
            <a:endParaRPr lang="en-US" altLang="zh-CN" sz="2000" dirty="0">
              <a:solidFill>
                <a:schemeClr val="tx1"/>
              </a:solidFill>
              <a:latin typeface="+mj-ea"/>
              <a:ea typeface="+mj-ea"/>
            </a:endParaRPr>
          </a:p>
        </p:txBody>
      </p:sp>
    </p:spTree>
    <p:extLst>
      <p:ext uri="{BB962C8B-B14F-4D97-AF65-F5344CB8AC3E}">
        <p14:creationId xmlns:p14="http://schemas.microsoft.com/office/powerpoint/2010/main" val="37710955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模型训练</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072336"/>
            <a:ext cx="11278173" cy="436670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修改了</a:t>
            </a:r>
            <a:r>
              <a:rPr lang="en-US" altLang="zh-CN" dirty="0">
                <a:solidFill>
                  <a:schemeClr val="tx1"/>
                </a:solidFill>
              </a:rPr>
              <a:t>train.py</a:t>
            </a:r>
            <a:r>
              <a:rPr lang="zh-CN" altLang="en-US" dirty="0">
                <a:solidFill>
                  <a:schemeClr val="tx1"/>
                </a:solidFill>
              </a:rPr>
              <a:t>的相关参数后，直接</a:t>
            </a:r>
            <a:endParaRPr lang="en-US" altLang="zh-CN" dirty="0">
              <a:solidFill>
                <a:schemeClr val="tx1"/>
              </a:solidFill>
            </a:endParaRPr>
          </a:p>
          <a:p>
            <a:pPr marL="0" indent="0">
              <a:buNone/>
            </a:pPr>
            <a:r>
              <a:rPr lang="en-US" altLang="zh-CN" sz="2000" dirty="0">
                <a:solidFill>
                  <a:schemeClr val="tx1"/>
                </a:solidFill>
                <a:latin typeface="+mj-ea"/>
                <a:ea typeface="+mj-ea"/>
              </a:rPr>
              <a:t>	python train.py</a:t>
            </a:r>
          </a:p>
          <a:p>
            <a:pPr marL="0" indent="0">
              <a:buNone/>
            </a:pPr>
            <a:r>
              <a:rPr lang="zh-CN" altLang="en-US" dirty="0">
                <a:solidFill>
                  <a:schemeClr val="tx1"/>
                </a:solidFill>
                <a:latin typeface="+mj-ea"/>
                <a:ea typeface="+mj-ea"/>
              </a:rPr>
              <a:t>开始训练</a:t>
            </a:r>
            <a:endParaRPr lang="en-US" altLang="zh-CN" dirty="0">
              <a:solidFill>
                <a:schemeClr val="tx1"/>
              </a:solidFill>
              <a:latin typeface="+mj-ea"/>
              <a:ea typeface="+mj-ea"/>
            </a:endParaRPr>
          </a:p>
          <a:p>
            <a:pPr marL="0" indent="0">
              <a:buNone/>
            </a:pPr>
            <a:r>
              <a:rPr lang="zh-CN" altLang="en-US" dirty="0">
                <a:solidFill>
                  <a:schemeClr val="tx1"/>
                </a:solidFill>
                <a:latin typeface="+mj-ea"/>
                <a:ea typeface="+mj-ea"/>
              </a:rPr>
              <a:t>训练结束后在</a:t>
            </a:r>
            <a:r>
              <a:rPr lang="en-US" altLang="zh-CN" dirty="0">
                <a:solidFill>
                  <a:schemeClr val="tx1"/>
                </a:solidFill>
                <a:latin typeface="+mj-ea"/>
                <a:ea typeface="+mj-ea"/>
              </a:rPr>
              <a:t>runs/exp*/weights</a:t>
            </a:r>
            <a:r>
              <a:rPr lang="zh-CN" altLang="en-US" dirty="0">
                <a:solidFill>
                  <a:schemeClr val="tx1"/>
                </a:solidFill>
                <a:latin typeface="+mj-ea"/>
                <a:ea typeface="+mj-ea"/>
              </a:rPr>
              <a:t>文件夹下找到权重文件，其中</a:t>
            </a:r>
            <a:r>
              <a:rPr lang="en-US" altLang="zh-CN" dirty="0">
                <a:solidFill>
                  <a:schemeClr val="tx1"/>
                </a:solidFill>
                <a:latin typeface="+mj-ea"/>
                <a:ea typeface="+mj-ea"/>
              </a:rPr>
              <a:t>best.pt</a:t>
            </a:r>
            <a:r>
              <a:rPr lang="zh-CN" altLang="en-US" dirty="0">
                <a:solidFill>
                  <a:schemeClr val="tx1"/>
                </a:solidFill>
                <a:latin typeface="+mj-ea"/>
                <a:ea typeface="+mj-ea"/>
              </a:rPr>
              <a:t>表示训练效果最好，</a:t>
            </a:r>
            <a:r>
              <a:rPr lang="en-US" altLang="zh-CN" dirty="0">
                <a:solidFill>
                  <a:schemeClr val="tx1"/>
                </a:solidFill>
                <a:latin typeface="+mj-ea"/>
                <a:ea typeface="+mj-ea"/>
              </a:rPr>
              <a:t>last.pt</a:t>
            </a:r>
            <a:r>
              <a:rPr lang="zh-CN" altLang="en-US" dirty="0">
                <a:solidFill>
                  <a:schemeClr val="tx1"/>
                </a:solidFill>
                <a:latin typeface="+mj-ea"/>
                <a:ea typeface="+mj-ea"/>
              </a:rPr>
              <a:t>存放的是最后一次的训练结果。</a:t>
            </a:r>
            <a:endParaRPr lang="en-US" altLang="zh-CN" dirty="0">
              <a:solidFill>
                <a:schemeClr val="tx1"/>
              </a:solidFill>
              <a:latin typeface="+mj-ea"/>
              <a:ea typeface="+mj-ea"/>
            </a:endParaRPr>
          </a:p>
          <a:p>
            <a:pPr marL="0" indent="0">
              <a:buNone/>
            </a:pPr>
            <a:r>
              <a:rPr lang="zh-CN" altLang="en-US" dirty="0">
                <a:solidFill>
                  <a:schemeClr val="tx1"/>
                </a:solidFill>
                <a:latin typeface="+mj-ea"/>
                <a:ea typeface="+mj-ea"/>
              </a:rPr>
              <a:t>用摄像头测试：</a:t>
            </a:r>
            <a:endParaRPr lang="en-US" altLang="zh-CN" dirty="0">
              <a:solidFill>
                <a:schemeClr val="tx1"/>
              </a:solidFill>
              <a:latin typeface="+mj-ea"/>
              <a:ea typeface="+mj-ea"/>
            </a:endParaRPr>
          </a:p>
          <a:p>
            <a:pPr marL="0" indent="0">
              <a:buNone/>
            </a:pPr>
            <a:r>
              <a:rPr lang="en-US" altLang="zh-CN" dirty="0">
                <a:solidFill>
                  <a:schemeClr val="tx1"/>
                </a:solidFill>
                <a:latin typeface="+mj-ea"/>
                <a:ea typeface="+mj-ea"/>
              </a:rPr>
              <a:t>python detect.py --source 0 --weights runs/train/exp/weights/best.pt</a:t>
            </a:r>
          </a:p>
          <a:p>
            <a:pPr marL="0" indent="0">
              <a:buNone/>
            </a:pPr>
            <a:r>
              <a:rPr lang="zh-CN" altLang="en-US" dirty="0">
                <a:solidFill>
                  <a:schemeClr val="tx1"/>
                </a:solidFill>
                <a:latin typeface="+mj-ea"/>
                <a:ea typeface="+mj-ea"/>
              </a:rPr>
              <a:t>这里的</a:t>
            </a:r>
            <a:r>
              <a:rPr lang="en-US" altLang="zh-CN" dirty="0">
                <a:solidFill>
                  <a:schemeClr val="tx1"/>
                </a:solidFill>
                <a:latin typeface="+mj-ea"/>
                <a:ea typeface="+mj-ea"/>
              </a:rPr>
              <a:t>source 0</a:t>
            </a:r>
            <a:r>
              <a:rPr lang="zh-CN" altLang="en-US" dirty="0">
                <a:solidFill>
                  <a:schemeClr val="tx1"/>
                </a:solidFill>
                <a:latin typeface="+mj-ea"/>
                <a:ea typeface="+mj-ea"/>
              </a:rPr>
              <a:t>指的是电脑摄像头为源，根据自己的摄像头编号调整</a:t>
            </a:r>
            <a:endParaRPr lang="en-US" altLang="zh-CN" dirty="0">
              <a:solidFill>
                <a:schemeClr val="tx1"/>
              </a:solidFill>
              <a:latin typeface="+mj-ea"/>
              <a:ea typeface="+mj-ea"/>
            </a:endParaRPr>
          </a:p>
        </p:txBody>
      </p:sp>
    </p:spTree>
    <p:extLst>
      <p:ext uri="{BB962C8B-B14F-4D97-AF65-F5344CB8AC3E}">
        <p14:creationId xmlns:p14="http://schemas.microsoft.com/office/powerpoint/2010/main" val="42947788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检测效果</a:t>
            </a:r>
            <a:endParaRPr lang="zh-CN" altLang="en-US" dirty="0"/>
          </a:p>
        </p:txBody>
      </p:sp>
      <p:pic>
        <p:nvPicPr>
          <p:cNvPr id="2" name="图片 1">
            <a:extLst>
              <a:ext uri="{FF2B5EF4-FFF2-40B4-BE49-F238E27FC236}">
                <a16:creationId xmlns:a16="http://schemas.microsoft.com/office/drawing/2014/main" id="{E3124403-7D2C-4EE6-86B0-B617EBE54CA5}"/>
              </a:ext>
            </a:extLst>
          </p:cNvPr>
          <p:cNvPicPr>
            <a:picLocks noChangeAspect="1"/>
          </p:cNvPicPr>
          <p:nvPr/>
        </p:nvPicPr>
        <p:blipFill>
          <a:blip r:embed="rId4"/>
          <a:stretch>
            <a:fillRect/>
          </a:stretch>
        </p:blipFill>
        <p:spPr>
          <a:xfrm>
            <a:off x="2102793" y="1099429"/>
            <a:ext cx="6495734" cy="5617120"/>
          </a:xfrm>
          <a:prstGeom prst="rect">
            <a:avLst/>
          </a:prstGeom>
        </p:spPr>
      </p:pic>
    </p:spTree>
    <p:extLst>
      <p:ext uri="{BB962C8B-B14F-4D97-AF65-F5344CB8AC3E}">
        <p14:creationId xmlns:p14="http://schemas.microsoft.com/office/powerpoint/2010/main" val="16673156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模型导出</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072336"/>
            <a:ext cx="11278173"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a:buFont typeface="Wingdings" panose="05000000000000000000" pitchFamily="2" charset="2"/>
              <a:buChar char="Ø"/>
            </a:pPr>
            <a:r>
              <a:rPr lang="zh-CN" altLang="en-US" dirty="0">
                <a:solidFill>
                  <a:schemeClr val="tx1"/>
                </a:solidFill>
              </a:rPr>
              <a:t>将</a:t>
            </a:r>
            <a:r>
              <a:rPr lang="en-US" altLang="zh-CN" dirty="0">
                <a:solidFill>
                  <a:schemeClr val="tx1"/>
                </a:solidFill>
              </a:rPr>
              <a:t>best.pt</a:t>
            </a:r>
            <a:r>
              <a:rPr lang="zh-CN" altLang="en-US" dirty="0">
                <a:solidFill>
                  <a:schemeClr val="tx1"/>
                </a:solidFill>
              </a:rPr>
              <a:t>文件导出为</a:t>
            </a:r>
            <a:r>
              <a:rPr lang="en-US" altLang="zh-CN" dirty="0" err="1">
                <a:solidFill>
                  <a:schemeClr val="tx1"/>
                </a:solidFill>
              </a:rPr>
              <a:t>best.onnx</a:t>
            </a:r>
            <a:r>
              <a:rPr lang="zh-CN" altLang="en-US" dirty="0">
                <a:solidFill>
                  <a:schemeClr val="tx1"/>
                </a:solidFill>
              </a:rPr>
              <a:t>文件</a:t>
            </a:r>
            <a:endParaRPr lang="en-US" altLang="zh-CN" dirty="0">
              <a:solidFill>
                <a:schemeClr val="tx1"/>
              </a:solidFill>
            </a:endParaRPr>
          </a:p>
          <a:p>
            <a:pPr marL="0" indent="0">
              <a:buNone/>
            </a:pPr>
            <a:r>
              <a:rPr lang="en-US" altLang="zh-CN" dirty="0">
                <a:solidFill>
                  <a:schemeClr val="tx1"/>
                </a:solidFill>
                <a:latin typeface="+mj-ea"/>
                <a:ea typeface="+mj-ea"/>
              </a:rPr>
              <a:t>	ONNX</a:t>
            </a:r>
            <a:r>
              <a:rPr lang="zh-CN" altLang="en-US" dirty="0">
                <a:solidFill>
                  <a:schemeClr val="tx1"/>
                </a:solidFill>
                <a:latin typeface="+mj-ea"/>
                <a:ea typeface="+mj-ea"/>
              </a:rPr>
              <a:t>全称</a:t>
            </a:r>
            <a:r>
              <a:rPr lang="en-US" altLang="zh-CN" dirty="0">
                <a:solidFill>
                  <a:schemeClr val="tx1"/>
                </a:solidFill>
                <a:latin typeface="+mj-ea"/>
                <a:ea typeface="+mj-ea"/>
              </a:rPr>
              <a:t>Open Neural Network Exchange</a:t>
            </a:r>
            <a:r>
              <a:rPr lang="zh-CN" altLang="en-US" dirty="0">
                <a:solidFill>
                  <a:schemeClr val="tx1"/>
                </a:solidFill>
                <a:latin typeface="+mj-ea"/>
                <a:ea typeface="+mj-ea"/>
              </a:rPr>
              <a:t>（开放神经网络交换），</a:t>
            </a:r>
            <a:r>
              <a:rPr lang="en-US" altLang="zh-CN" dirty="0">
                <a:solidFill>
                  <a:schemeClr val="tx1"/>
                </a:solidFill>
                <a:latin typeface="+mj-ea"/>
                <a:ea typeface="+mj-ea"/>
              </a:rPr>
              <a:t>ONNX</a:t>
            </a:r>
            <a:r>
              <a:rPr lang="zh-CN" altLang="en-US" dirty="0">
                <a:solidFill>
                  <a:schemeClr val="tx1"/>
                </a:solidFill>
                <a:latin typeface="+mj-ea"/>
                <a:ea typeface="+mj-ea"/>
              </a:rPr>
              <a:t>格式是一个用于表示深度学习模型的标准，可使模型在不同框架之间进行转移（一般用于中间部署阶段）。</a:t>
            </a:r>
            <a:r>
              <a:rPr lang="en-US" altLang="zh-CN" dirty="0">
                <a:solidFill>
                  <a:schemeClr val="tx1"/>
                </a:solidFill>
                <a:latin typeface="+mj-ea"/>
                <a:ea typeface="+mj-ea"/>
              </a:rPr>
              <a:t>ONNX</a:t>
            </a:r>
            <a:r>
              <a:rPr lang="zh-CN" altLang="en-US" dirty="0">
                <a:solidFill>
                  <a:schemeClr val="tx1"/>
                </a:solidFill>
                <a:latin typeface="+mj-ea"/>
                <a:ea typeface="+mj-ea"/>
              </a:rPr>
              <a:t>文件不仅仅存储了神经网络模型的权重，同时也存储了模型的结构信息以及网络中每一层的输入输出和一些其它的辅助信息。</a:t>
            </a:r>
            <a:endParaRPr lang="en-US" altLang="zh-CN" dirty="0">
              <a:solidFill>
                <a:schemeClr val="tx1"/>
              </a:solidFill>
              <a:latin typeface="+mj-ea"/>
              <a:ea typeface="+mj-ea"/>
            </a:endParaRPr>
          </a:p>
          <a:p>
            <a:pPr marL="0" indent="0">
              <a:buNone/>
            </a:pPr>
            <a:endParaRPr lang="en-US" altLang="zh-CN" dirty="0">
              <a:solidFill>
                <a:schemeClr val="tx1"/>
              </a:solidFill>
              <a:latin typeface="+mj-ea"/>
              <a:ea typeface="+mj-ea"/>
            </a:endParaRPr>
          </a:p>
        </p:txBody>
      </p:sp>
    </p:spTree>
    <p:extLst>
      <p:ext uri="{BB962C8B-B14F-4D97-AF65-F5344CB8AC3E}">
        <p14:creationId xmlns:p14="http://schemas.microsoft.com/office/powerpoint/2010/main" val="20935032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en-US" altLang="zh-CN" sz="2800" b="1">
                <a:solidFill>
                  <a:srgbClr val="4F4D50"/>
                </a:solidFill>
                <a:latin typeface="微软雅黑" panose="020B0503020204020204" pitchFamily="34" charset="-122"/>
                <a:ea typeface="微软雅黑" panose="020B0503020204020204" pitchFamily="34" charset="-122"/>
              </a:rPr>
              <a:t>cv_bridge</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15A4E58B-CDD0-4C7B-91FF-40F0224C323A}"/>
              </a:ext>
            </a:extLst>
          </p:cNvPr>
          <p:cNvPicPr>
            <a:picLocks noChangeAspect="1"/>
          </p:cNvPicPr>
          <p:nvPr/>
        </p:nvPicPr>
        <p:blipFill>
          <a:blip r:embed="rId4"/>
          <a:stretch>
            <a:fillRect/>
          </a:stretch>
        </p:blipFill>
        <p:spPr>
          <a:xfrm>
            <a:off x="6736150" y="1342624"/>
            <a:ext cx="4677521" cy="4172752"/>
          </a:xfrm>
          <a:prstGeom prst="rect">
            <a:avLst/>
          </a:prstGeom>
        </p:spPr>
      </p:pic>
      <p:sp>
        <p:nvSpPr>
          <p:cNvPr id="6" name="文本框 5">
            <a:extLst>
              <a:ext uri="{FF2B5EF4-FFF2-40B4-BE49-F238E27FC236}">
                <a16:creationId xmlns:a16="http://schemas.microsoft.com/office/drawing/2014/main" id="{1039441E-8812-4D1A-A1F3-2D7D80DB865A}"/>
              </a:ext>
            </a:extLst>
          </p:cNvPr>
          <p:cNvSpPr txBox="1"/>
          <p:nvPr/>
        </p:nvSpPr>
        <p:spPr>
          <a:xfrm>
            <a:off x="875125" y="1502229"/>
            <a:ext cx="5220875" cy="2797048"/>
          </a:xfrm>
          <a:prstGeom prst="rect">
            <a:avLst/>
          </a:prstGeom>
          <a:noFill/>
        </p:spPr>
        <p:txBody>
          <a:bodyPr wrap="square" rtlCol="0">
            <a:spAutoFit/>
          </a:bodyPr>
          <a:lstStyle/>
          <a:p>
            <a:pPr>
              <a:lnSpc>
                <a:spcPct val="150000"/>
              </a:lnSpc>
            </a:pPr>
            <a:r>
              <a:rPr lang="en-US" altLang="zh-CN" sz="2400" kern="100" dirty="0">
                <a:effectLst/>
                <a:latin typeface="+mj-ea"/>
                <a:ea typeface="+mj-ea"/>
                <a:cs typeface="Times New Roman" panose="02020603050405020304" pitchFamily="18" charset="0"/>
              </a:rPr>
              <a:t>OpenCV</a:t>
            </a:r>
            <a:r>
              <a:rPr lang="zh-CN" altLang="zh-CN" sz="2400" kern="100" dirty="0">
                <a:effectLst/>
                <a:latin typeface="+mj-ea"/>
                <a:ea typeface="+mj-ea"/>
                <a:cs typeface="Times New Roman" panose="02020603050405020304" pitchFamily="18" charset="0"/>
              </a:rPr>
              <a:t>是图像处理中的“利器”，</a:t>
            </a:r>
            <a:r>
              <a:rPr lang="en-US" altLang="zh-CN" sz="2400" kern="100" dirty="0">
                <a:effectLst/>
                <a:latin typeface="+mj-ea"/>
                <a:ea typeface="+mj-ea"/>
                <a:cs typeface="Times New Roman" panose="02020603050405020304" pitchFamily="18" charset="0"/>
              </a:rPr>
              <a:t>ROS</a:t>
            </a:r>
            <a:r>
              <a:rPr lang="zh-CN" altLang="zh-CN" sz="2400" kern="100" dirty="0">
                <a:effectLst/>
                <a:latin typeface="+mj-ea"/>
                <a:ea typeface="+mj-ea"/>
                <a:cs typeface="Times New Roman" panose="02020603050405020304" pitchFamily="18" charset="0"/>
              </a:rPr>
              <a:t>中的</a:t>
            </a:r>
            <a:r>
              <a:rPr lang="en-US" altLang="zh-CN" sz="2400" kern="100" dirty="0" err="1">
                <a:effectLst/>
                <a:latin typeface="+mj-ea"/>
                <a:ea typeface="+mj-ea"/>
                <a:cs typeface="Times New Roman" panose="02020603050405020304" pitchFamily="18" charset="0"/>
              </a:rPr>
              <a:t>cv_bridge</a:t>
            </a:r>
            <a:r>
              <a:rPr lang="zh-CN" altLang="zh-CN" sz="2400" kern="100" dirty="0">
                <a:effectLst/>
                <a:latin typeface="+mj-ea"/>
                <a:ea typeface="+mj-ea"/>
                <a:cs typeface="Times New Roman" panose="02020603050405020304" pitchFamily="18" charset="0"/>
              </a:rPr>
              <a:t>功能包为两者提供了接口，赋予</a:t>
            </a:r>
            <a:r>
              <a:rPr lang="en-US" altLang="zh-CN" sz="2400" kern="100" dirty="0">
                <a:effectLst/>
                <a:latin typeface="+mj-ea"/>
                <a:ea typeface="+mj-ea"/>
                <a:cs typeface="Times New Roman" panose="02020603050405020304" pitchFamily="18" charset="0"/>
              </a:rPr>
              <a:t>ROS</a:t>
            </a:r>
            <a:r>
              <a:rPr lang="zh-CN" altLang="zh-CN" sz="2400" kern="100" dirty="0">
                <a:effectLst/>
                <a:latin typeface="+mj-ea"/>
                <a:ea typeface="+mj-ea"/>
                <a:cs typeface="Times New Roman" panose="02020603050405020304" pitchFamily="18" charset="0"/>
              </a:rPr>
              <a:t>应用强大的图像处理能力，可以轻松实现人脸识别、物体跟踪等多种功能。</a:t>
            </a:r>
            <a:endParaRPr lang="zh-CN" altLang="en-US" sz="2400" dirty="0">
              <a:latin typeface="+mj-ea"/>
              <a:ea typeface="+mj-ea"/>
            </a:endParaRPr>
          </a:p>
        </p:txBody>
      </p:sp>
    </p:spTree>
    <p:extLst>
      <p:ext uri="{BB962C8B-B14F-4D97-AF65-F5344CB8AC3E}">
        <p14:creationId xmlns:p14="http://schemas.microsoft.com/office/powerpoint/2010/main" val="3293143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DA0BB1B0-C3DF-9AB4-9201-9248D622968E}"/>
              </a:ext>
            </a:extLst>
          </p:cNvPr>
          <p:cNvSpPr txBox="1"/>
          <p:nvPr/>
        </p:nvSpPr>
        <p:spPr>
          <a:xfrm>
            <a:off x="875124" y="250992"/>
            <a:ext cx="4174547"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模型导出</a:t>
            </a:r>
            <a:endParaRPr lang="zh-CN" altLang="en-US" dirty="0"/>
          </a:p>
        </p:txBody>
      </p:sp>
      <p:sp>
        <p:nvSpPr>
          <p:cNvPr id="7" name="文本框 6">
            <a:extLst>
              <a:ext uri="{FF2B5EF4-FFF2-40B4-BE49-F238E27FC236}">
                <a16:creationId xmlns:a16="http://schemas.microsoft.com/office/drawing/2014/main" id="{6E01FD50-7755-B613-4B6B-B3192878DFBF}"/>
              </a:ext>
            </a:extLst>
          </p:cNvPr>
          <p:cNvSpPr txBox="1"/>
          <p:nvPr/>
        </p:nvSpPr>
        <p:spPr>
          <a:xfrm>
            <a:off x="795130" y="1072336"/>
            <a:ext cx="11278173"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将</a:t>
            </a:r>
            <a:r>
              <a:rPr lang="en-US" altLang="zh-CN" dirty="0">
                <a:solidFill>
                  <a:schemeClr val="tx1"/>
                </a:solidFill>
              </a:rPr>
              <a:t>best.pt</a:t>
            </a:r>
            <a:r>
              <a:rPr lang="zh-CN" altLang="en-US" dirty="0">
                <a:solidFill>
                  <a:schemeClr val="tx1"/>
                </a:solidFill>
              </a:rPr>
              <a:t>文件复制到</a:t>
            </a:r>
            <a:r>
              <a:rPr lang="en-US" altLang="zh-CN" dirty="0">
                <a:solidFill>
                  <a:schemeClr val="tx1"/>
                </a:solidFill>
              </a:rPr>
              <a:t>yolov5</a:t>
            </a:r>
            <a:r>
              <a:rPr lang="zh-CN" altLang="en-US" dirty="0">
                <a:solidFill>
                  <a:schemeClr val="tx1"/>
                </a:solidFill>
              </a:rPr>
              <a:t>的主目录下</a:t>
            </a:r>
            <a:endParaRPr lang="en-US" altLang="zh-CN" dirty="0">
              <a:solidFill>
                <a:schemeClr val="tx1"/>
              </a:solidFill>
            </a:endParaRPr>
          </a:p>
          <a:p>
            <a:pPr marL="0" indent="0">
              <a:buNone/>
            </a:pPr>
            <a:r>
              <a:rPr lang="zh-CN" altLang="en-US" dirty="0">
                <a:solidFill>
                  <a:schemeClr val="tx1"/>
                </a:solidFill>
                <a:latin typeface="+mj-ea"/>
                <a:ea typeface="+mj-ea"/>
              </a:rPr>
              <a:t>在</a:t>
            </a:r>
            <a:r>
              <a:rPr lang="en-US" altLang="zh-CN" dirty="0">
                <a:solidFill>
                  <a:schemeClr val="tx1"/>
                </a:solidFill>
                <a:latin typeface="+mj-ea"/>
                <a:ea typeface="+mj-ea"/>
              </a:rPr>
              <a:t>export.py</a:t>
            </a:r>
            <a:r>
              <a:rPr lang="zh-CN" altLang="en-US" dirty="0">
                <a:solidFill>
                  <a:schemeClr val="tx1"/>
                </a:solidFill>
                <a:latin typeface="+mj-ea"/>
                <a:ea typeface="+mj-ea"/>
              </a:rPr>
              <a:t>里设置好相关的文件路径后，即可</a:t>
            </a:r>
            <a:endParaRPr lang="en-US" altLang="zh-CN" dirty="0">
              <a:solidFill>
                <a:schemeClr val="tx1"/>
              </a:solidFill>
              <a:latin typeface="+mj-ea"/>
              <a:ea typeface="+mj-ea"/>
            </a:endParaRPr>
          </a:p>
          <a:p>
            <a:pPr marL="0" indent="0">
              <a:buNone/>
            </a:pPr>
            <a:r>
              <a:rPr lang="en-US" altLang="zh-CN" dirty="0">
                <a:solidFill>
                  <a:schemeClr val="tx1"/>
                </a:solidFill>
                <a:latin typeface="+mj-ea"/>
                <a:ea typeface="+mj-ea"/>
              </a:rPr>
              <a:t>	</a:t>
            </a:r>
            <a:r>
              <a:rPr lang="en-US" altLang="zh-CN" dirty="0" err="1">
                <a:solidFill>
                  <a:schemeClr val="tx1"/>
                </a:solidFill>
                <a:latin typeface="+mj-ea"/>
                <a:ea typeface="+mj-ea"/>
              </a:rPr>
              <a:t>conda</a:t>
            </a:r>
            <a:r>
              <a:rPr lang="en-US" altLang="zh-CN" dirty="0">
                <a:solidFill>
                  <a:schemeClr val="tx1"/>
                </a:solidFill>
                <a:latin typeface="+mj-ea"/>
                <a:ea typeface="+mj-ea"/>
              </a:rPr>
              <a:t> activate yolov5</a:t>
            </a:r>
          </a:p>
          <a:p>
            <a:pPr marL="0" indent="0">
              <a:buNone/>
            </a:pPr>
            <a:r>
              <a:rPr lang="en-US" altLang="zh-CN" dirty="0">
                <a:solidFill>
                  <a:schemeClr val="tx1"/>
                </a:solidFill>
                <a:latin typeface="+mj-ea"/>
                <a:ea typeface="+mj-ea"/>
              </a:rPr>
              <a:t>	python ecport.py</a:t>
            </a:r>
          </a:p>
          <a:p>
            <a:pPr marL="0" indent="0">
              <a:buNone/>
            </a:pPr>
            <a:r>
              <a:rPr lang="zh-CN" altLang="en-US" dirty="0">
                <a:solidFill>
                  <a:schemeClr val="tx1"/>
                </a:solidFill>
                <a:latin typeface="+mj-ea"/>
                <a:ea typeface="+mj-ea"/>
              </a:rPr>
              <a:t>导出</a:t>
            </a:r>
            <a:r>
              <a:rPr lang="en-US" altLang="zh-CN" dirty="0" err="1">
                <a:solidFill>
                  <a:schemeClr val="tx1"/>
                </a:solidFill>
                <a:latin typeface="+mj-ea"/>
                <a:ea typeface="+mj-ea"/>
              </a:rPr>
              <a:t>onnx</a:t>
            </a:r>
            <a:r>
              <a:rPr lang="zh-CN" altLang="en-US" dirty="0">
                <a:solidFill>
                  <a:schemeClr val="tx1"/>
                </a:solidFill>
                <a:latin typeface="+mj-ea"/>
                <a:ea typeface="+mj-ea"/>
              </a:rPr>
              <a:t>模型</a:t>
            </a:r>
            <a:endParaRPr lang="en-US" altLang="zh-CN" dirty="0">
              <a:solidFill>
                <a:schemeClr val="tx1"/>
              </a:solidFill>
              <a:latin typeface="+mj-ea"/>
              <a:ea typeface="+mj-ea"/>
            </a:endParaRPr>
          </a:p>
          <a:p>
            <a:pPr marL="0" indent="0">
              <a:buNone/>
            </a:pPr>
            <a:r>
              <a:rPr lang="en-US" altLang="zh-CN" dirty="0">
                <a:solidFill>
                  <a:schemeClr val="tx1"/>
                </a:solidFill>
                <a:latin typeface="+mj-ea"/>
                <a:ea typeface="+mj-ea"/>
              </a:rPr>
              <a:t>	</a:t>
            </a:r>
          </a:p>
        </p:txBody>
      </p:sp>
    </p:spTree>
    <p:extLst>
      <p:ext uri="{BB962C8B-B14F-4D97-AF65-F5344CB8AC3E}">
        <p14:creationId xmlns:p14="http://schemas.microsoft.com/office/powerpoint/2010/main" val="3211604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807668" y="2536644"/>
            <a:ext cx="10576662" cy="1200329"/>
          </a:xfrm>
          <a:prstGeom prst="rect">
            <a:avLst/>
          </a:prstGeom>
          <a:gradFill>
            <a:gsLst>
              <a:gs pos="100000">
                <a:srgbClr val="B3CED5"/>
              </a:gs>
              <a:gs pos="0">
                <a:srgbClr val="DDE3D8"/>
              </a:gs>
            </a:gsLst>
            <a:lin scaled="1"/>
          </a:gradFill>
        </p:spPr>
        <p:txBody>
          <a:bodyPr wrap="square" rtlCol="0">
            <a:spAutoFit/>
          </a:bodyPr>
          <a:lstStyle/>
          <a:p>
            <a:pPr algn="ctr"/>
            <a:r>
              <a:rPr lang="en-US" altLang="zh-CN"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Cartographer</a:t>
            </a:r>
            <a:r>
              <a:rPr lang="zh-CN" altLang="en-US" sz="7200" dirty="0">
                <a:solidFill>
                  <a:schemeClr val="tx1">
                    <a:lumMod val="75000"/>
                    <a:lumOff val="25000"/>
                  </a:schemeClr>
                </a:solidFill>
                <a:latin typeface="+mj-ea"/>
                <a:ea typeface="+mj-ea"/>
                <a:cs typeface="Arial" panose="020B0604020202020204" pitchFamily="34" charset="0"/>
                <a:sym typeface="iekie jianheiti" panose="02000000000000000000" pitchFamily="2" charset="-128"/>
              </a:rPr>
              <a:t>建图</a:t>
            </a:r>
          </a:p>
        </p:txBody>
      </p:sp>
    </p:spTree>
    <p:extLst>
      <p:ext uri="{BB962C8B-B14F-4D97-AF65-F5344CB8AC3E}">
        <p14:creationId xmlns:p14="http://schemas.microsoft.com/office/powerpoint/2010/main" val="183623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926766"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Cartographer</a:t>
            </a:r>
            <a:r>
              <a:rPr lang="zh-CN" altLang="en-US" dirty="0">
                <a:sym typeface="+mn-ea"/>
              </a:rPr>
              <a:t>介绍</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CBC11110-01DF-3C36-4E25-6A5CB8A95D84}"/>
              </a:ext>
            </a:extLst>
          </p:cNvPr>
          <p:cNvSpPr txBox="1"/>
          <p:nvPr/>
        </p:nvSpPr>
        <p:spPr>
          <a:xfrm>
            <a:off x="653143" y="1217288"/>
            <a:ext cx="11185071" cy="5013039"/>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a:buClr>
                <a:srgbClr val="FF0000"/>
              </a:buClr>
              <a:buFont typeface="Wingdings" panose="05000000000000000000" pitchFamily="2" charset="2"/>
              <a:buChar char="Ø"/>
            </a:pPr>
            <a:r>
              <a:rPr lang="en-US" altLang="zh-CN" dirty="0">
                <a:solidFill>
                  <a:schemeClr val="tx1"/>
                </a:solidFill>
              </a:rPr>
              <a:t>Cartographer</a:t>
            </a:r>
            <a:r>
              <a:rPr lang="zh-CN" altLang="en-US" dirty="0">
                <a:solidFill>
                  <a:schemeClr val="tx1"/>
                </a:solidFill>
              </a:rPr>
              <a:t>是谷歌在</a:t>
            </a:r>
            <a:r>
              <a:rPr lang="en-US" altLang="zh-CN" dirty="0">
                <a:solidFill>
                  <a:schemeClr val="tx1"/>
                </a:solidFill>
              </a:rPr>
              <a:t>2016</a:t>
            </a:r>
            <a:r>
              <a:rPr lang="zh-CN" altLang="en-US" dirty="0">
                <a:solidFill>
                  <a:schemeClr val="tx1"/>
                </a:solidFill>
              </a:rPr>
              <a:t>年开源的一个可以在多传感器配置下实现低计算资源消耗的</a:t>
            </a:r>
            <a:r>
              <a:rPr lang="en-US" altLang="zh-CN" dirty="0">
                <a:solidFill>
                  <a:schemeClr val="tx1"/>
                </a:solidFill>
              </a:rPr>
              <a:t>SLAM</a:t>
            </a:r>
            <a:r>
              <a:rPr lang="zh-CN" altLang="en-US" dirty="0">
                <a:solidFill>
                  <a:schemeClr val="tx1"/>
                </a:solidFill>
              </a:rPr>
              <a:t>算法框架。</a:t>
            </a:r>
            <a:endParaRPr lang="en-US" altLang="zh-CN" dirty="0">
              <a:solidFill>
                <a:schemeClr val="tx1"/>
              </a:solidFill>
            </a:endParaRPr>
          </a:p>
          <a:p>
            <a:pPr>
              <a:buClr>
                <a:srgbClr val="FF0000"/>
              </a:buClr>
              <a:buFont typeface="Wingdings" panose="05000000000000000000" pitchFamily="2" charset="2"/>
              <a:buChar char="Ø"/>
            </a:pPr>
            <a:r>
              <a:rPr lang="en-US" altLang="zh-CN" dirty="0">
                <a:solidFill>
                  <a:schemeClr val="tx1"/>
                </a:solidFill>
              </a:rPr>
              <a:t>Cartographer</a:t>
            </a:r>
            <a:r>
              <a:rPr lang="zh-CN" altLang="en-US" dirty="0">
                <a:solidFill>
                  <a:schemeClr val="tx1"/>
                </a:solidFill>
              </a:rPr>
              <a:t>是一个实时的室内建图算法，能生成分辨率</a:t>
            </a:r>
            <a:r>
              <a:rPr lang="en-US" altLang="zh-CN" dirty="0">
                <a:solidFill>
                  <a:schemeClr val="tx1"/>
                </a:solidFill>
              </a:rPr>
              <a:t>r=5cm</a:t>
            </a:r>
            <a:r>
              <a:rPr lang="zh-CN" altLang="en-US" dirty="0">
                <a:solidFill>
                  <a:schemeClr val="tx1"/>
                </a:solidFill>
              </a:rPr>
              <a:t>的栅格地图。在前端将最新的激光雷达扫描数据在相邻的子图上</a:t>
            </a:r>
            <a:r>
              <a:rPr lang="en-US" altLang="zh-CN" dirty="0">
                <a:solidFill>
                  <a:schemeClr val="tx1"/>
                </a:solidFill>
              </a:rPr>
              <a:t>(</a:t>
            </a:r>
            <a:r>
              <a:rPr lang="zh-CN" altLang="en-US" dirty="0">
                <a:solidFill>
                  <a:schemeClr val="tx1"/>
                </a:solidFill>
              </a:rPr>
              <a:t>整个地图的一小块</a:t>
            </a:r>
            <a:r>
              <a:rPr lang="en-US" altLang="zh-CN" dirty="0">
                <a:solidFill>
                  <a:schemeClr val="tx1"/>
                </a:solidFill>
              </a:rPr>
              <a:t>)</a:t>
            </a:r>
            <a:r>
              <a:rPr lang="zh-CN" altLang="en-US" dirty="0">
                <a:solidFill>
                  <a:schemeClr val="tx1"/>
                </a:solidFill>
              </a:rPr>
              <a:t>完成扫描匹配，得到一个在短时间内准确的最佳插入位置</a:t>
            </a:r>
            <a:r>
              <a:rPr lang="en-US" altLang="zh-CN" dirty="0">
                <a:solidFill>
                  <a:schemeClr val="tx1"/>
                </a:solidFill>
              </a:rPr>
              <a:t>(</a:t>
            </a:r>
            <a:r>
              <a:rPr lang="zh-CN" altLang="en-US" dirty="0">
                <a:solidFill>
                  <a:schemeClr val="tx1"/>
                </a:solidFill>
              </a:rPr>
              <a:t>位姿</a:t>
            </a:r>
            <a:r>
              <a:rPr lang="en-US" altLang="zh-CN" dirty="0">
                <a:solidFill>
                  <a:schemeClr val="tx1"/>
                </a:solidFill>
              </a:rPr>
              <a:t>)</a:t>
            </a:r>
            <a:r>
              <a:rPr lang="zh-CN" altLang="en-US" dirty="0">
                <a:solidFill>
                  <a:schemeClr val="tx1"/>
                </a:solidFill>
              </a:rPr>
              <a:t>后，将扫描插入到子图中。</a:t>
            </a:r>
            <a:endParaRPr lang="en-US" altLang="zh-CN" dirty="0">
              <a:solidFill>
                <a:schemeClr val="tx1"/>
              </a:solidFill>
            </a:endParaRPr>
          </a:p>
          <a:p>
            <a:pPr>
              <a:buClr>
                <a:srgbClr val="FF0000"/>
              </a:buClr>
              <a:buFont typeface="Wingdings" panose="05000000000000000000" pitchFamily="2" charset="2"/>
              <a:buChar char="Ø"/>
            </a:pPr>
            <a:r>
              <a:rPr lang="zh-CN" altLang="en-US" dirty="0">
                <a:solidFill>
                  <a:schemeClr val="tx1"/>
                </a:solidFill>
              </a:rPr>
              <a:t>扫描匹配中，位姿估计的误差会在整个地图中随时问逐渐累积，在后端中，通过回环检测加约束进行优化消除误差。</a:t>
            </a:r>
            <a:endParaRPr lang="en-US" altLang="zh-CN" dirty="0">
              <a:solidFill>
                <a:schemeClr val="tx1"/>
              </a:solidFill>
            </a:endParaRPr>
          </a:p>
          <a:p>
            <a:pPr>
              <a:buClr>
                <a:srgbClr val="FF0000"/>
              </a:buClr>
              <a:buFont typeface="Wingdings" panose="05000000000000000000" pitchFamily="2" charset="2"/>
              <a:buChar char="Ø"/>
            </a:pPr>
            <a:r>
              <a:rPr lang="en-US" altLang="zh-CN" dirty="0">
                <a:solidFill>
                  <a:schemeClr val="tx1"/>
                </a:solidFill>
              </a:rPr>
              <a:t>Cartographer</a:t>
            </a:r>
            <a:r>
              <a:rPr lang="zh-CN" altLang="en-US" dirty="0">
                <a:solidFill>
                  <a:schemeClr val="tx1"/>
                </a:solidFill>
              </a:rPr>
              <a:t>算法框架分为数据源、局部</a:t>
            </a:r>
            <a:r>
              <a:rPr lang="en-US" altLang="zh-CN" dirty="0">
                <a:solidFill>
                  <a:schemeClr val="tx1"/>
                </a:solidFill>
              </a:rPr>
              <a:t>SLAM</a:t>
            </a:r>
            <a:r>
              <a:rPr lang="zh-CN" altLang="en-US" dirty="0">
                <a:solidFill>
                  <a:schemeClr val="tx1"/>
                </a:solidFill>
              </a:rPr>
              <a:t>以及全局</a:t>
            </a:r>
            <a:r>
              <a:rPr lang="en-US" altLang="zh-CN" dirty="0">
                <a:solidFill>
                  <a:schemeClr val="tx1"/>
                </a:solidFill>
              </a:rPr>
              <a:t>SLAM</a:t>
            </a:r>
            <a:r>
              <a:rPr lang="zh-CN" altLang="en-US" dirty="0">
                <a:solidFill>
                  <a:schemeClr val="tx1"/>
                </a:solidFill>
              </a:rPr>
              <a:t>以及数据融合等部分。</a:t>
            </a:r>
          </a:p>
        </p:txBody>
      </p:sp>
    </p:spTree>
    <p:extLst>
      <p:ext uri="{BB962C8B-B14F-4D97-AF65-F5344CB8AC3E}">
        <p14:creationId xmlns:p14="http://schemas.microsoft.com/office/powerpoint/2010/main" val="2980524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926766"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Cartographer</a:t>
            </a:r>
            <a:r>
              <a:rPr lang="zh-CN" altLang="en-US" dirty="0">
                <a:sym typeface="+mn-ea"/>
              </a:rPr>
              <a:t>介绍</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8F73FE6-2A0B-45C7-A527-3B0532AE65AD}"/>
              </a:ext>
            </a:extLst>
          </p:cNvPr>
          <p:cNvPicPr/>
          <p:nvPr/>
        </p:nvPicPr>
        <p:blipFill>
          <a:blip r:embed="rId4"/>
          <a:srcRect/>
          <a:stretch>
            <a:fillRect/>
          </a:stretch>
        </p:blipFill>
        <p:spPr>
          <a:xfrm>
            <a:off x="1943100" y="1007259"/>
            <a:ext cx="7723414" cy="5442522"/>
          </a:xfrm>
          <a:prstGeom prst="rect">
            <a:avLst/>
          </a:prstGeom>
        </p:spPr>
      </p:pic>
    </p:spTree>
    <p:extLst>
      <p:ext uri="{BB962C8B-B14F-4D97-AF65-F5344CB8AC3E}">
        <p14:creationId xmlns:p14="http://schemas.microsoft.com/office/powerpoint/2010/main" val="8182966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安装</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795130" y="1099429"/>
            <a:ext cx="11278174" cy="3351046"/>
          </a:xfrm>
          <a:prstGeom prst="rect">
            <a:avLst/>
          </a:prstGeom>
          <a:noFill/>
        </p:spPr>
        <p:txBody>
          <a:bodyPr wrap="square">
            <a:spAutoFit/>
          </a:bodyPr>
          <a:lstStyle/>
          <a:p>
            <a:pPr>
              <a:lnSpc>
                <a:spcPct val="150000"/>
              </a:lnSpc>
            </a:pPr>
            <a:r>
              <a:rPr lang="en-US" altLang="zh-CN" sz="2400" dirty="0">
                <a:latin typeface="+mj-ea"/>
                <a:ea typeface="+mj-ea"/>
              </a:rPr>
              <a:t>BR280</a:t>
            </a:r>
            <a:r>
              <a:rPr lang="zh-CN" altLang="en-US" sz="2400" dirty="0">
                <a:latin typeface="+mj-ea"/>
                <a:ea typeface="+mj-ea"/>
              </a:rPr>
              <a:t>已经安装</a:t>
            </a:r>
            <a:r>
              <a:rPr lang="en-US" altLang="zh-CN" sz="2400" dirty="0" err="1">
                <a:latin typeface="+mj-ea"/>
                <a:ea typeface="+mj-ea"/>
              </a:rPr>
              <a:t>cartographer_ros</a:t>
            </a:r>
            <a:r>
              <a:rPr lang="zh-CN" altLang="en-US" sz="2400" dirty="0">
                <a:latin typeface="+mj-ea"/>
                <a:ea typeface="+mj-ea"/>
              </a:rPr>
              <a:t>，安装包位于</a:t>
            </a:r>
            <a:r>
              <a:rPr lang="en-US" altLang="zh-CN" sz="2400" dirty="0">
                <a:latin typeface="+mj-ea"/>
                <a:ea typeface="+mj-ea"/>
              </a:rPr>
              <a:t>~/</a:t>
            </a:r>
            <a:r>
              <a:rPr lang="en-US" altLang="zh-CN" sz="2400" dirty="0" err="1">
                <a:latin typeface="+mj-ea"/>
                <a:ea typeface="+mj-ea"/>
              </a:rPr>
              <a:t>cartograper_ws</a:t>
            </a:r>
            <a:endParaRPr lang="en-US" altLang="zh-CN" sz="2400" dirty="0">
              <a:latin typeface="+mj-ea"/>
              <a:ea typeface="+mj-ea"/>
            </a:endParaRPr>
          </a:p>
          <a:p>
            <a:pPr>
              <a:lnSpc>
                <a:spcPct val="150000"/>
              </a:lnSpc>
            </a:pPr>
            <a:r>
              <a:rPr lang="zh-CN" altLang="en-US" sz="2400" dirty="0">
                <a:latin typeface="+mj-ea"/>
                <a:ea typeface="+mj-ea"/>
              </a:rPr>
              <a:t>针对小车的配置文件位于</a:t>
            </a:r>
            <a:r>
              <a:rPr lang="en-US" altLang="zh-CN" sz="2400" dirty="0">
                <a:latin typeface="+mj-ea"/>
                <a:ea typeface="+mj-ea"/>
              </a:rPr>
              <a:t>	~/mr300_ws/</a:t>
            </a:r>
            <a:r>
              <a:rPr lang="en-US" altLang="zh-CN" sz="2400" dirty="0" err="1">
                <a:latin typeface="+mj-ea"/>
                <a:ea typeface="+mj-ea"/>
              </a:rPr>
              <a:t>src</a:t>
            </a:r>
            <a:r>
              <a:rPr lang="en-US" altLang="zh-CN" sz="2400" dirty="0">
                <a:latin typeface="+mj-ea"/>
                <a:ea typeface="+mj-ea"/>
              </a:rPr>
              <a:t>/</a:t>
            </a:r>
            <a:r>
              <a:rPr lang="en-US" altLang="zh-CN" sz="2400" dirty="0" err="1">
                <a:latin typeface="+mj-ea"/>
                <a:ea typeface="+mj-ea"/>
              </a:rPr>
              <a:t>robuster_mr</a:t>
            </a:r>
            <a:r>
              <a:rPr lang="en-US" altLang="zh-CN" sz="2400" dirty="0">
                <a:latin typeface="+mj-ea"/>
                <a:ea typeface="+mj-ea"/>
              </a:rPr>
              <a:t>/</a:t>
            </a:r>
            <a:r>
              <a:rPr lang="en-US" altLang="zh-CN" sz="2400" dirty="0" err="1">
                <a:latin typeface="+mj-ea"/>
                <a:ea typeface="+mj-ea"/>
              </a:rPr>
              <a:t>robuster_mr_navigation</a:t>
            </a:r>
            <a:endParaRPr lang="en-US" altLang="zh-CN" sz="2400" dirty="0">
              <a:latin typeface="+mj-ea"/>
              <a:ea typeface="+mj-ea"/>
            </a:endParaRPr>
          </a:p>
          <a:p>
            <a:pPr>
              <a:lnSpc>
                <a:spcPct val="150000"/>
              </a:lnSpc>
            </a:pPr>
            <a:endParaRPr lang="en-US" altLang="zh-CN" sz="2400" dirty="0">
              <a:latin typeface="+mj-ea"/>
              <a:ea typeface="+mj-ea"/>
            </a:endParaRPr>
          </a:p>
          <a:p>
            <a:pPr>
              <a:lnSpc>
                <a:spcPct val="150000"/>
              </a:lnSpc>
            </a:pPr>
            <a:r>
              <a:rPr lang="zh-CN" altLang="en-US" sz="2400" dirty="0">
                <a:latin typeface="+mj-ea"/>
                <a:ea typeface="+mj-ea"/>
              </a:rPr>
              <a:t>自己的设备安装</a:t>
            </a:r>
            <a:r>
              <a:rPr lang="en-US" altLang="zh-CN" sz="2400" dirty="0" err="1">
                <a:latin typeface="+mj-ea"/>
                <a:ea typeface="+mj-ea"/>
              </a:rPr>
              <a:t>cartographer_ros</a:t>
            </a:r>
            <a:r>
              <a:rPr lang="zh-CN" altLang="en-US" sz="2400" dirty="0">
                <a:latin typeface="+mj-ea"/>
                <a:ea typeface="+mj-ea"/>
              </a:rPr>
              <a:t>可参考官方文档</a:t>
            </a:r>
            <a:endParaRPr lang="en-US" altLang="zh-CN" sz="2400" dirty="0">
              <a:latin typeface="+mj-ea"/>
              <a:ea typeface="+mj-ea"/>
            </a:endParaRPr>
          </a:p>
          <a:p>
            <a:pPr>
              <a:lnSpc>
                <a:spcPct val="150000"/>
              </a:lnSpc>
            </a:pPr>
            <a:r>
              <a:rPr lang="en-US" altLang="zh-CN" sz="2400" dirty="0">
                <a:latin typeface="+mj-ea"/>
                <a:ea typeface="+mj-ea"/>
              </a:rPr>
              <a:t>https://google-cartographer-ros.readthedocs.io/en/latest/compilation.html</a:t>
            </a:r>
            <a:endParaRPr lang="zh-CN" altLang="en-US" sz="2400" dirty="0">
              <a:latin typeface="+mj-ea"/>
              <a:ea typeface="+mj-ea"/>
            </a:endParaRPr>
          </a:p>
        </p:txBody>
      </p:sp>
    </p:spTree>
    <p:extLst>
      <p:ext uri="{BB962C8B-B14F-4D97-AF65-F5344CB8AC3E}">
        <p14:creationId xmlns:p14="http://schemas.microsoft.com/office/powerpoint/2010/main" val="19052420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配置</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456913" y="1199479"/>
            <a:ext cx="11364973" cy="5203156"/>
          </a:xfrm>
          <a:prstGeom prst="rect">
            <a:avLst/>
          </a:prstGeom>
          <a:noFill/>
        </p:spPr>
        <p:txBody>
          <a:bodyPr wrap="square">
            <a:spAutoFit/>
          </a:bodyPr>
          <a:lstStyle/>
          <a:p>
            <a:pPr>
              <a:lnSpc>
                <a:spcPct val="150000"/>
              </a:lnSpc>
            </a:pPr>
            <a:r>
              <a:rPr lang="en-US" altLang="zh-CN" sz="2400" dirty="0" err="1">
                <a:latin typeface="+mj-ea"/>
                <a:ea typeface="+mj-ea"/>
              </a:rPr>
              <a:t>cartographer_ros</a:t>
            </a:r>
            <a:r>
              <a:rPr lang="en-US" altLang="zh-CN" sz="2400" dirty="0">
                <a:latin typeface="+mj-ea"/>
                <a:ea typeface="+mj-ea"/>
              </a:rPr>
              <a:t>/</a:t>
            </a:r>
            <a:r>
              <a:rPr lang="en-US" altLang="zh-CN" sz="2400" dirty="0" err="1">
                <a:latin typeface="+mj-ea"/>
                <a:ea typeface="+mj-ea"/>
              </a:rPr>
              <a:t>configuration_files</a:t>
            </a:r>
            <a:r>
              <a:rPr lang="zh-CN" altLang="en-US" sz="2400" dirty="0">
                <a:latin typeface="+mj-ea"/>
                <a:ea typeface="+mj-ea"/>
              </a:rPr>
              <a:t>文件夹里有各种配置文件，我们使用的是单线雷达，可复制一份</a:t>
            </a:r>
            <a:r>
              <a:rPr lang="en-US" altLang="zh-CN" sz="2400" dirty="0">
                <a:latin typeface="+mj-ea"/>
                <a:ea typeface="+mj-ea"/>
              </a:rPr>
              <a:t>backpack_2d.lua</a:t>
            </a:r>
            <a:r>
              <a:rPr lang="zh-CN" altLang="en-US" sz="2400" dirty="0">
                <a:latin typeface="+mj-ea"/>
                <a:ea typeface="+mj-ea"/>
              </a:rPr>
              <a:t>来修改自己的配置，关键参数如下：</a:t>
            </a:r>
            <a:endParaRPr lang="en-US" altLang="zh-CN" sz="2400" dirty="0">
              <a:latin typeface="+mj-ea"/>
              <a:ea typeface="+mj-ea"/>
            </a:endParaRPr>
          </a:p>
          <a:p>
            <a:pPr marL="342900" indent="-342900">
              <a:lnSpc>
                <a:spcPct val="150000"/>
              </a:lnSpc>
              <a:buFont typeface="Arial" panose="020B0604020202020204" pitchFamily="34" charset="0"/>
              <a:buChar char="•"/>
            </a:pPr>
            <a:r>
              <a:rPr lang="en-US" altLang="zh-CN" sz="2200" dirty="0">
                <a:latin typeface="+mj-ea"/>
                <a:ea typeface="+mj-ea"/>
              </a:rPr>
              <a:t>  </a:t>
            </a:r>
            <a:r>
              <a:rPr lang="en-US" altLang="zh-CN" sz="2200" dirty="0" err="1">
                <a:latin typeface="+mj-ea"/>
                <a:ea typeface="+mj-ea"/>
              </a:rPr>
              <a:t>map_frame</a:t>
            </a:r>
            <a:r>
              <a:rPr lang="en-US" altLang="zh-CN" sz="2200" dirty="0">
                <a:latin typeface="+mj-ea"/>
                <a:ea typeface="+mj-ea"/>
              </a:rPr>
              <a:t> = "map",  //</a:t>
            </a:r>
            <a:r>
              <a:rPr lang="zh-CN" altLang="en-US" sz="2200" dirty="0">
                <a:latin typeface="+mj-ea"/>
                <a:ea typeface="+mj-ea"/>
              </a:rPr>
              <a:t>地图坐标系名称</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tracking_frame</a:t>
            </a:r>
            <a:r>
              <a:rPr lang="en-US" altLang="zh-CN" sz="2200" dirty="0">
                <a:latin typeface="+mj-ea"/>
                <a:ea typeface="+mj-ea"/>
              </a:rPr>
              <a:t> = "</a:t>
            </a:r>
            <a:r>
              <a:rPr lang="en-US" altLang="zh-CN" sz="2200" dirty="0" err="1">
                <a:latin typeface="+mj-ea"/>
                <a:ea typeface="+mj-ea"/>
              </a:rPr>
              <a:t>imu_link</a:t>
            </a:r>
            <a:r>
              <a:rPr lang="en-US" altLang="zh-CN" sz="2200" dirty="0">
                <a:latin typeface="+mj-ea"/>
                <a:ea typeface="+mj-ea"/>
              </a:rPr>
              <a:t>",  //</a:t>
            </a:r>
            <a:r>
              <a:rPr lang="zh-CN" altLang="en-US" sz="2200" dirty="0">
                <a:latin typeface="+mj-ea"/>
                <a:ea typeface="+mj-ea"/>
              </a:rPr>
              <a:t>路径追踪的坐标系的名称</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published_frame</a:t>
            </a:r>
            <a:r>
              <a:rPr lang="en-US" altLang="zh-CN" sz="2200" dirty="0">
                <a:latin typeface="+mj-ea"/>
                <a:ea typeface="+mj-ea"/>
              </a:rPr>
              <a:t> = "</a:t>
            </a:r>
            <a:r>
              <a:rPr lang="en-US" altLang="zh-CN" sz="2200" dirty="0" err="1">
                <a:latin typeface="+mj-ea"/>
                <a:ea typeface="+mj-ea"/>
              </a:rPr>
              <a:t>base_link</a:t>
            </a:r>
            <a:r>
              <a:rPr lang="en-US" altLang="zh-CN" sz="2200" dirty="0">
                <a:latin typeface="+mj-ea"/>
                <a:ea typeface="+mj-ea"/>
              </a:rPr>
              <a:t>",  //</a:t>
            </a:r>
            <a:r>
              <a:rPr lang="zh-CN" altLang="en-US" sz="2200" dirty="0">
                <a:latin typeface="+mj-ea"/>
                <a:ea typeface="+mj-ea"/>
              </a:rPr>
              <a:t>发布坐标系变换的坐标系名称</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odom_frame</a:t>
            </a:r>
            <a:r>
              <a:rPr lang="en-US" altLang="zh-CN" sz="2200" dirty="0">
                <a:latin typeface="+mj-ea"/>
                <a:ea typeface="+mj-ea"/>
              </a:rPr>
              <a:t> = "</a:t>
            </a:r>
            <a:r>
              <a:rPr lang="en-US" altLang="zh-CN" sz="2200" dirty="0" err="1">
                <a:latin typeface="+mj-ea"/>
                <a:ea typeface="+mj-ea"/>
              </a:rPr>
              <a:t>odom</a:t>
            </a:r>
            <a:r>
              <a:rPr lang="en-US" altLang="zh-CN" sz="2200" dirty="0">
                <a:latin typeface="+mj-ea"/>
                <a:ea typeface="+mj-ea"/>
              </a:rPr>
              <a:t>",  //</a:t>
            </a:r>
            <a:r>
              <a:rPr lang="zh-CN" altLang="en-US" sz="2200" dirty="0">
                <a:latin typeface="+mj-ea"/>
                <a:ea typeface="+mj-ea"/>
              </a:rPr>
              <a:t>里程计坐标系名称</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provide_odom_frame</a:t>
            </a:r>
            <a:r>
              <a:rPr lang="en-US" altLang="zh-CN" sz="2200" dirty="0">
                <a:latin typeface="+mj-ea"/>
                <a:ea typeface="+mj-ea"/>
              </a:rPr>
              <a:t> = false,  //</a:t>
            </a:r>
            <a:r>
              <a:rPr lang="zh-CN" altLang="en-US" sz="2200" dirty="0">
                <a:latin typeface="+mj-ea"/>
                <a:ea typeface="+mj-ea"/>
              </a:rPr>
              <a:t>是否发布里程计坐标系变换</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a:latin typeface="+mj-ea"/>
                <a:ea typeface="+mj-ea"/>
              </a:rPr>
              <a:t>publish_frame_projected_to_2d = false,  //</a:t>
            </a:r>
            <a:r>
              <a:rPr lang="zh-CN" altLang="en-US" sz="2200" dirty="0">
                <a:latin typeface="+mj-ea"/>
                <a:ea typeface="+mj-ea"/>
              </a:rPr>
              <a:t>如果启用，发布纯</a:t>
            </a:r>
            <a:r>
              <a:rPr lang="en-US" altLang="zh-CN" sz="2200" dirty="0">
                <a:latin typeface="+mj-ea"/>
                <a:ea typeface="+mj-ea"/>
              </a:rPr>
              <a:t>2d</a:t>
            </a:r>
            <a:r>
              <a:rPr lang="zh-CN" altLang="en-US" sz="2200" dirty="0">
                <a:latin typeface="+mj-ea"/>
                <a:ea typeface="+mj-ea"/>
              </a:rPr>
              <a:t>姿势</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use_pose_extrapolator</a:t>
            </a:r>
            <a:r>
              <a:rPr lang="en-US" altLang="zh-CN" sz="2200" dirty="0">
                <a:latin typeface="+mj-ea"/>
                <a:ea typeface="+mj-ea"/>
              </a:rPr>
              <a:t> = on,  //</a:t>
            </a:r>
            <a:r>
              <a:rPr lang="zh-CN" altLang="en-US" sz="2200" dirty="0">
                <a:latin typeface="+mj-ea"/>
                <a:ea typeface="+mj-ea"/>
              </a:rPr>
              <a:t>是否启用位姿推测器</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use_odometry</a:t>
            </a:r>
            <a:r>
              <a:rPr lang="en-US" altLang="zh-CN" sz="2200" dirty="0">
                <a:latin typeface="+mj-ea"/>
                <a:ea typeface="+mj-ea"/>
              </a:rPr>
              <a:t> = false,  //</a:t>
            </a:r>
            <a:r>
              <a:rPr lang="zh-CN" altLang="en-US" sz="2200" dirty="0">
                <a:latin typeface="+mj-ea"/>
                <a:ea typeface="+mj-ea"/>
              </a:rPr>
              <a:t>是否使用</a:t>
            </a:r>
            <a:r>
              <a:rPr lang="en-US" altLang="zh-CN" sz="2200" dirty="0" err="1">
                <a:latin typeface="+mj-ea"/>
                <a:ea typeface="+mj-ea"/>
              </a:rPr>
              <a:t>odom</a:t>
            </a:r>
            <a:r>
              <a:rPr lang="zh-CN" altLang="en-US" sz="2200" dirty="0">
                <a:latin typeface="+mj-ea"/>
                <a:ea typeface="+mj-ea"/>
              </a:rPr>
              <a:t>数据</a:t>
            </a:r>
          </a:p>
        </p:txBody>
      </p:sp>
    </p:spTree>
    <p:extLst>
      <p:ext uri="{BB962C8B-B14F-4D97-AF65-F5344CB8AC3E}">
        <p14:creationId xmlns:p14="http://schemas.microsoft.com/office/powerpoint/2010/main" val="10555795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配置</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1" y="1199479"/>
            <a:ext cx="12192000" cy="4602991"/>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altLang="zh-CN" sz="2200" dirty="0">
                <a:latin typeface="+mj-ea"/>
                <a:ea typeface="+mj-ea"/>
              </a:rPr>
              <a:t> </a:t>
            </a:r>
            <a:r>
              <a:rPr lang="en-US" altLang="zh-CN" sz="2200" dirty="0" err="1">
                <a:latin typeface="+mj-ea"/>
                <a:ea typeface="+mj-ea"/>
              </a:rPr>
              <a:t>num_laser_scans</a:t>
            </a:r>
            <a:r>
              <a:rPr lang="en-US" altLang="zh-CN" sz="2200" dirty="0">
                <a:latin typeface="+mj-ea"/>
                <a:ea typeface="+mj-ea"/>
              </a:rPr>
              <a:t> = 1,  //</a:t>
            </a:r>
            <a:r>
              <a:rPr lang="zh-CN" altLang="en-US" sz="2200" dirty="0">
                <a:latin typeface="+mj-ea"/>
                <a:ea typeface="+mj-ea"/>
              </a:rPr>
              <a:t>订阅的激光雷达主题数量</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num_multi_echo_laser_scans</a:t>
            </a:r>
            <a:r>
              <a:rPr lang="en-US" altLang="zh-CN" sz="2200" dirty="0">
                <a:latin typeface="+mj-ea"/>
                <a:ea typeface="+mj-ea"/>
              </a:rPr>
              <a:t> = 0,  //</a:t>
            </a:r>
            <a:r>
              <a:rPr lang="zh-CN" altLang="en-US" sz="2200" dirty="0">
                <a:latin typeface="+mj-ea"/>
                <a:ea typeface="+mj-ea"/>
              </a:rPr>
              <a:t>订阅的多回波雷达主题的数量</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num_subdivisions_per_laser_scan</a:t>
            </a:r>
            <a:r>
              <a:rPr lang="en-US" altLang="zh-CN" sz="2200" dirty="0">
                <a:latin typeface="+mj-ea"/>
                <a:ea typeface="+mj-ea"/>
              </a:rPr>
              <a:t> = 1,  //</a:t>
            </a:r>
            <a:r>
              <a:rPr lang="zh-CN" altLang="en-US" sz="2200" dirty="0">
                <a:latin typeface="+mj-ea"/>
                <a:ea typeface="+mj-ea"/>
              </a:rPr>
              <a:t>将每个接收到的（多回波）激光扫描分成的点云数</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num_point_clouds</a:t>
            </a:r>
            <a:r>
              <a:rPr lang="en-US" altLang="zh-CN" sz="2200" dirty="0">
                <a:latin typeface="+mj-ea"/>
                <a:ea typeface="+mj-ea"/>
              </a:rPr>
              <a:t> = 0,  //</a:t>
            </a:r>
            <a:r>
              <a:rPr lang="zh-CN" altLang="en-US" sz="2200" dirty="0">
                <a:latin typeface="+mj-ea"/>
                <a:ea typeface="+mj-ea"/>
              </a:rPr>
              <a:t>订阅的点云主题数量</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lookup_transform_timeout_sec</a:t>
            </a:r>
            <a:r>
              <a:rPr lang="en-US" altLang="zh-CN" sz="2200" dirty="0">
                <a:latin typeface="+mj-ea"/>
                <a:ea typeface="+mj-ea"/>
              </a:rPr>
              <a:t> = 0.2,  //</a:t>
            </a:r>
            <a:r>
              <a:rPr lang="zh-CN" altLang="en-US" sz="2200" dirty="0">
                <a:latin typeface="+mj-ea"/>
                <a:ea typeface="+mj-ea"/>
              </a:rPr>
              <a:t>使用</a:t>
            </a:r>
            <a:r>
              <a:rPr lang="en-US" altLang="zh-CN" sz="2200" dirty="0">
                <a:latin typeface="+mj-ea"/>
                <a:ea typeface="+mj-ea"/>
              </a:rPr>
              <a:t>TF</a:t>
            </a:r>
            <a:r>
              <a:rPr lang="zh-CN" altLang="en-US" sz="2200" dirty="0">
                <a:latin typeface="+mj-ea"/>
                <a:ea typeface="+mj-ea"/>
              </a:rPr>
              <a:t>查找变换的超时时间</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submap_publish_period_sec</a:t>
            </a:r>
            <a:r>
              <a:rPr lang="en-US" altLang="zh-CN" sz="2200" dirty="0">
                <a:latin typeface="+mj-ea"/>
                <a:ea typeface="+mj-ea"/>
              </a:rPr>
              <a:t> = 0.3,  //</a:t>
            </a:r>
            <a:r>
              <a:rPr lang="zh-CN" altLang="en-US" sz="2200" dirty="0">
                <a:latin typeface="+mj-ea"/>
                <a:ea typeface="+mj-ea"/>
              </a:rPr>
              <a:t>发布子图的时间间隔</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pose_publish_period_sec</a:t>
            </a:r>
            <a:r>
              <a:rPr lang="en-US" altLang="zh-CN" sz="2200" dirty="0">
                <a:latin typeface="+mj-ea"/>
                <a:ea typeface="+mj-ea"/>
              </a:rPr>
              <a:t> = 5e-3,  //</a:t>
            </a:r>
            <a:r>
              <a:rPr lang="zh-CN" altLang="en-US" sz="2200" dirty="0">
                <a:latin typeface="+mj-ea"/>
                <a:ea typeface="+mj-ea"/>
              </a:rPr>
              <a:t>发布</a:t>
            </a:r>
            <a:r>
              <a:rPr lang="en-US" altLang="zh-CN" sz="2200" dirty="0">
                <a:latin typeface="+mj-ea"/>
                <a:ea typeface="+mj-ea"/>
              </a:rPr>
              <a:t>pose</a:t>
            </a:r>
            <a:r>
              <a:rPr lang="zh-CN" altLang="en-US" sz="2200" dirty="0">
                <a:latin typeface="+mj-ea"/>
                <a:ea typeface="+mj-ea"/>
              </a:rPr>
              <a:t>的时间间隔，</a:t>
            </a:r>
            <a:r>
              <a:rPr lang="en-US" altLang="zh-CN" sz="2200" dirty="0">
                <a:latin typeface="+mj-ea"/>
                <a:ea typeface="+mj-ea"/>
              </a:rPr>
              <a:t>5e-3</a:t>
            </a:r>
            <a:r>
              <a:rPr lang="zh-CN" altLang="en-US" sz="2200" dirty="0">
                <a:latin typeface="+mj-ea"/>
                <a:ea typeface="+mj-ea"/>
              </a:rPr>
              <a:t>为</a:t>
            </a:r>
            <a:r>
              <a:rPr lang="en-US" altLang="zh-CN" sz="2200" dirty="0">
                <a:latin typeface="+mj-ea"/>
                <a:ea typeface="+mj-ea"/>
              </a:rPr>
              <a:t>200Hz</a:t>
            </a:r>
          </a:p>
          <a:p>
            <a:pPr marL="342900" indent="-342900">
              <a:lnSpc>
                <a:spcPct val="150000"/>
              </a:lnSpc>
              <a:buFont typeface="Arial" panose="020B0604020202020204" pitchFamily="34" charset="0"/>
              <a:buChar char="•"/>
            </a:pPr>
            <a:r>
              <a:rPr lang="en-US" altLang="zh-CN" sz="2200" dirty="0">
                <a:latin typeface="+mj-ea"/>
                <a:ea typeface="+mj-ea"/>
              </a:rPr>
              <a:t>  </a:t>
            </a:r>
            <a:r>
              <a:rPr lang="en-US" altLang="zh-CN" sz="2200" dirty="0" err="1">
                <a:latin typeface="+mj-ea"/>
                <a:ea typeface="+mj-ea"/>
              </a:rPr>
              <a:t>trajectory_publish_period_sec</a:t>
            </a:r>
            <a:r>
              <a:rPr lang="en-US" altLang="zh-CN" sz="2200" dirty="0">
                <a:latin typeface="+mj-ea"/>
                <a:ea typeface="+mj-ea"/>
              </a:rPr>
              <a:t> = 30e-3,  //</a:t>
            </a:r>
            <a:r>
              <a:rPr lang="zh-CN" altLang="en-US" sz="2200" dirty="0">
                <a:latin typeface="+mj-ea"/>
                <a:ea typeface="+mj-ea"/>
              </a:rPr>
              <a:t>发布轨迹标记的间隔，</a:t>
            </a:r>
            <a:r>
              <a:rPr lang="en-US" altLang="zh-CN" sz="2200" dirty="0">
                <a:latin typeface="+mj-ea"/>
                <a:ea typeface="+mj-ea"/>
              </a:rPr>
              <a:t>30e-3</a:t>
            </a:r>
            <a:r>
              <a:rPr lang="zh-CN" altLang="en-US" sz="2200" dirty="0">
                <a:latin typeface="+mj-ea"/>
                <a:ea typeface="+mj-ea"/>
              </a:rPr>
              <a:t>为</a:t>
            </a:r>
            <a:r>
              <a:rPr lang="en-US" altLang="zh-CN" sz="2200" dirty="0">
                <a:latin typeface="+mj-ea"/>
                <a:ea typeface="+mj-ea"/>
              </a:rPr>
              <a:t>30</a:t>
            </a:r>
            <a:r>
              <a:rPr lang="zh-CN" altLang="en-US" sz="2200" dirty="0">
                <a:latin typeface="+mj-ea"/>
                <a:ea typeface="+mj-ea"/>
              </a:rPr>
              <a:t>毫秒</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rangefinder_sampling_ratio</a:t>
            </a:r>
            <a:r>
              <a:rPr lang="en-US" altLang="zh-CN" sz="2200" dirty="0">
                <a:latin typeface="+mj-ea"/>
                <a:ea typeface="+mj-ea"/>
              </a:rPr>
              <a:t> = 1.,  //</a:t>
            </a:r>
            <a:r>
              <a:rPr lang="zh-CN" altLang="en-US" sz="2200" dirty="0">
                <a:latin typeface="+mj-ea"/>
                <a:ea typeface="+mj-ea"/>
              </a:rPr>
              <a:t>激光雷达消息的固定采样频率</a:t>
            </a:r>
          </a:p>
        </p:txBody>
      </p:sp>
    </p:spTree>
    <p:extLst>
      <p:ext uri="{BB962C8B-B14F-4D97-AF65-F5344CB8AC3E}">
        <p14:creationId xmlns:p14="http://schemas.microsoft.com/office/powerpoint/2010/main" val="8658280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配置</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1" y="1199479"/>
            <a:ext cx="12192000" cy="358732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odometry_sampling_ratio</a:t>
            </a:r>
            <a:r>
              <a:rPr lang="en-US" altLang="zh-CN" sz="2200" dirty="0">
                <a:latin typeface="+mj-ea"/>
                <a:ea typeface="+mj-ea"/>
              </a:rPr>
              <a:t> = 1.,  //</a:t>
            </a:r>
            <a:r>
              <a:rPr lang="zh-CN" altLang="en-US" sz="2200" dirty="0">
                <a:latin typeface="+mj-ea"/>
                <a:ea typeface="+mj-ea"/>
              </a:rPr>
              <a:t>里程计消息的固定采样频率</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fixed_frame_pose_sampling_ratio</a:t>
            </a:r>
            <a:r>
              <a:rPr lang="en-US" altLang="zh-CN" sz="2200" dirty="0">
                <a:latin typeface="+mj-ea"/>
                <a:ea typeface="+mj-ea"/>
              </a:rPr>
              <a:t> = 1.,  //</a:t>
            </a:r>
            <a:r>
              <a:rPr lang="zh-CN" altLang="en-US" sz="2200" dirty="0">
                <a:latin typeface="+mj-ea"/>
                <a:ea typeface="+mj-ea"/>
              </a:rPr>
              <a:t>固定坐标系消息的固定采用频率</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imu_sampling_ratio</a:t>
            </a:r>
            <a:r>
              <a:rPr lang="en-US" altLang="zh-CN" sz="2200" dirty="0">
                <a:latin typeface="+mj-ea"/>
                <a:ea typeface="+mj-ea"/>
              </a:rPr>
              <a:t> = 1.,  //IMU</a:t>
            </a:r>
            <a:r>
              <a:rPr lang="zh-CN" altLang="en-US" sz="2200" dirty="0">
                <a:latin typeface="+mj-ea"/>
                <a:ea typeface="+mj-ea"/>
              </a:rPr>
              <a:t>消息的固定采样频率</a:t>
            </a:r>
          </a:p>
          <a:p>
            <a:pPr marL="342900" indent="-342900">
              <a:lnSpc>
                <a:spcPct val="150000"/>
              </a:lnSpc>
              <a:buFont typeface="Arial" panose="020B0604020202020204" pitchFamily="34" charset="0"/>
              <a:buChar char="•"/>
            </a:pPr>
            <a:r>
              <a:rPr lang="zh-CN" altLang="en-US" sz="2200" dirty="0">
                <a:latin typeface="+mj-ea"/>
                <a:ea typeface="+mj-ea"/>
              </a:rPr>
              <a:t>  </a:t>
            </a:r>
            <a:r>
              <a:rPr lang="en-US" altLang="zh-CN" sz="2200" dirty="0" err="1">
                <a:latin typeface="+mj-ea"/>
                <a:ea typeface="+mj-ea"/>
              </a:rPr>
              <a:t>landmarks_sampling_ratio</a:t>
            </a:r>
            <a:r>
              <a:rPr lang="en-US" altLang="zh-CN" sz="2200" dirty="0">
                <a:latin typeface="+mj-ea"/>
                <a:ea typeface="+mj-ea"/>
              </a:rPr>
              <a:t> = 1.,  //</a:t>
            </a:r>
            <a:r>
              <a:rPr lang="zh-CN" altLang="en-US" sz="2200" dirty="0">
                <a:latin typeface="+mj-ea"/>
                <a:ea typeface="+mj-ea"/>
              </a:rPr>
              <a:t>路标消息的固定采样频率</a:t>
            </a:r>
            <a:endParaRPr lang="en-US" altLang="zh-CN" sz="2200" dirty="0">
              <a:latin typeface="+mj-ea"/>
              <a:ea typeface="+mj-ea"/>
            </a:endParaRPr>
          </a:p>
          <a:p>
            <a:pPr marL="342900" indent="-342900">
              <a:lnSpc>
                <a:spcPct val="150000"/>
              </a:lnSpc>
              <a:buFont typeface="Arial" panose="020B0604020202020204" pitchFamily="34" charset="0"/>
              <a:buChar char="•"/>
            </a:pPr>
            <a:endParaRPr lang="en-US" altLang="zh-CN" sz="2200" dirty="0">
              <a:latin typeface="+mj-ea"/>
              <a:ea typeface="+mj-ea"/>
            </a:endParaRPr>
          </a:p>
          <a:p>
            <a:pPr>
              <a:lnSpc>
                <a:spcPct val="150000"/>
              </a:lnSpc>
            </a:pPr>
            <a:r>
              <a:rPr lang="en-US" altLang="zh-CN" sz="2200" dirty="0">
                <a:latin typeface="+mj-ea"/>
                <a:ea typeface="+mj-ea"/>
              </a:rPr>
              <a:t> </a:t>
            </a:r>
            <a:r>
              <a:rPr lang="zh-CN" altLang="en-US" sz="2200" dirty="0">
                <a:latin typeface="+mj-ea"/>
                <a:ea typeface="+mj-ea"/>
              </a:rPr>
              <a:t>参考官网：</a:t>
            </a:r>
            <a:endParaRPr lang="en-US" altLang="zh-CN" sz="2200" dirty="0">
              <a:latin typeface="+mj-ea"/>
              <a:ea typeface="+mj-ea"/>
            </a:endParaRPr>
          </a:p>
          <a:p>
            <a:pPr>
              <a:lnSpc>
                <a:spcPct val="150000"/>
              </a:lnSpc>
            </a:pPr>
            <a:r>
              <a:rPr lang="en-US" altLang="zh-CN" sz="2200" dirty="0">
                <a:latin typeface="+mj-ea"/>
                <a:ea typeface="+mj-ea"/>
              </a:rPr>
              <a:t>	https://google-cartographer-ros.readthedocs.io/en/latest/compilation.html</a:t>
            </a:r>
            <a:endParaRPr lang="zh-CN" altLang="en-US" sz="2200" dirty="0">
              <a:latin typeface="+mj-ea"/>
              <a:ea typeface="+mj-ea"/>
            </a:endParaRPr>
          </a:p>
        </p:txBody>
      </p:sp>
    </p:spTree>
    <p:extLst>
      <p:ext uri="{BB962C8B-B14F-4D97-AF65-F5344CB8AC3E}">
        <p14:creationId xmlns:p14="http://schemas.microsoft.com/office/powerpoint/2010/main" val="3857759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配置</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560613" y="958012"/>
            <a:ext cx="11587844" cy="1556003"/>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200" dirty="0">
                <a:latin typeface="+mj-ea"/>
                <a:ea typeface="+mj-ea"/>
              </a:rPr>
              <a:t>创建自己的</a:t>
            </a:r>
            <a:r>
              <a:rPr lang="en-US" altLang="zh-CN" sz="2200" dirty="0">
                <a:latin typeface="+mj-ea"/>
                <a:ea typeface="+mj-ea"/>
              </a:rPr>
              <a:t>launch</a:t>
            </a:r>
            <a:r>
              <a:rPr lang="zh-CN" altLang="en-US" sz="2200" dirty="0">
                <a:latin typeface="+mj-ea"/>
                <a:ea typeface="+mj-ea"/>
              </a:rPr>
              <a:t>文件，或直接在</a:t>
            </a:r>
            <a:r>
              <a:rPr lang="en-US" altLang="zh-CN" sz="2200" dirty="0" err="1">
                <a:latin typeface="+mj-ea"/>
                <a:ea typeface="+mj-ea"/>
              </a:rPr>
              <a:t>cartographer_ros</a:t>
            </a:r>
            <a:r>
              <a:rPr lang="en-US" altLang="zh-CN" sz="2200" dirty="0">
                <a:latin typeface="+mj-ea"/>
                <a:ea typeface="+mj-ea"/>
              </a:rPr>
              <a:t>/launch</a:t>
            </a:r>
            <a:r>
              <a:rPr lang="zh-CN" altLang="en-US" sz="2200" dirty="0">
                <a:latin typeface="+mj-ea"/>
                <a:ea typeface="+mj-ea"/>
              </a:rPr>
              <a:t>里复制一份</a:t>
            </a:r>
            <a:r>
              <a:rPr lang="en-US" altLang="zh-CN" sz="2200" dirty="0">
                <a:latin typeface="+mj-ea"/>
                <a:ea typeface="+mj-ea"/>
              </a:rPr>
              <a:t>2d</a:t>
            </a:r>
            <a:r>
              <a:rPr lang="zh-CN" altLang="en-US" sz="2200" dirty="0">
                <a:latin typeface="+mj-ea"/>
                <a:ea typeface="+mj-ea"/>
              </a:rPr>
              <a:t>版的进行修改</a:t>
            </a:r>
            <a:endParaRPr lang="en-US" altLang="zh-CN" sz="2200" dirty="0">
              <a:latin typeface="+mj-ea"/>
              <a:ea typeface="+mj-ea"/>
            </a:endParaRPr>
          </a:p>
          <a:p>
            <a:pPr>
              <a:lnSpc>
                <a:spcPct val="150000"/>
              </a:lnSpc>
            </a:pPr>
            <a:r>
              <a:rPr lang="en-US" altLang="zh-CN" sz="2200" dirty="0">
                <a:latin typeface="+mj-ea"/>
                <a:ea typeface="+mj-ea"/>
              </a:rPr>
              <a:t>	</a:t>
            </a:r>
            <a:r>
              <a:rPr lang="zh-CN" altLang="en-US" sz="2200" dirty="0">
                <a:latin typeface="+mj-ea"/>
                <a:ea typeface="+mj-ea"/>
              </a:rPr>
              <a:t>参考如下：</a:t>
            </a:r>
            <a:endParaRPr lang="en-US" altLang="zh-CN" sz="2200" dirty="0">
              <a:latin typeface="+mj-ea"/>
              <a:ea typeface="+mj-ea"/>
            </a:endParaRPr>
          </a:p>
          <a:p>
            <a:pPr>
              <a:lnSpc>
                <a:spcPct val="150000"/>
              </a:lnSpc>
            </a:pPr>
            <a:endParaRPr lang="zh-CN" altLang="en-US" sz="2200" dirty="0">
              <a:latin typeface="+mj-ea"/>
              <a:ea typeface="+mj-ea"/>
            </a:endParaRPr>
          </a:p>
        </p:txBody>
      </p:sp>
      <p:pic>
        <p:nvPicPr>
          <p:cNvPr id="3" name="图片 2">
            <a:extLst>
              <a:ext uri="{FF2B5EF4-FFF2-40B4-BE49-F238E27FC236}">
                <a16:creationId xmlns:a16="http://schemas.microsoft.com/office/drawing/2014/main" id="{3D8DD6C5-E8A6-4113-8F64-2A86DB0E2A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9285" y="1517234"/>
            <a:ext cx="7908443" cy="5340766"/>
          </a:xfrm>
          <a:prstGeom prst="rect">
            <a:avLst/>
          </a:prstGeom>
        </p:spPr>
      </p:pic>
    </p:spTree>
    <p:extLst>
      <p:ext uri="{BB962C8B-B14F-4D97-AF65-F5344CB8AC3E}">
        <p14:creationId xmlns:p14="http://schemas.microsoft.com/office/powerpoint/2010/main" val="4294790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运行</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795130" y="1199479"/>
            <a:ext cx="10030714" cy="540341"/>
          </a:xfrm>
          <a:prstGeom prst="rect">
            <a:avLst/>
          </a:prstGeom>
          <a:noFill/>
        </p:spPr>
        <p:txBody>
          <a:bodyPr wrap="square">
            <a:spAutoFit/>
          </a:bodyPr>
          <a:lstStyle/>
          <a:p>
            <a:pPr>
              <a:lnSpc>
                <a:spcPct val="150000"/>
              </a:lnSpc>
            </a:pPr>
            <a:r>
              <a:rPr lang="zh-CN" altLang="en-US" sz="2200" dirty="0">
                <a:latin typeface="+mj-ea"/>
                <a:ea typeface="+mj-ea"/>
              </a:rPr>
              <a:t>运行该</a:t>
            </a:r>
            <a:r>
              <a:rPr lang="en-US" altLang="zh-CN" sz="2200" dirty="0">
                <a:latin typeface="+mj-ea"/>
                <a:ea typeface="+mj-ea"/>
              </a:rPr>
              <a:t>launch</a:t>
            </a:r>
            <a:r>
              <a:rPr lang="zh-CN" altLang="en-US" sz="2200" dirty="0">
                <a:latin typeface="+mj-ea"/>
                <a:ea typeface="+mj-ea"/>
              </a:rPr>
              <a:t>文件，并打开</a:t>
            </a:r>
            <a:r>
              <a:rPr lang="en-US" altLang="zh-CN" sz="2200" dirty="0" err="1">
                <a:latin typeface="+mj-ea"/>
                <a:ea typeface="+mj-ea"/>
              </a:rPr>
              <a:t>rviz</a:t>
            </a:r>
            <a:r>
              <a:rPr lang="zh-CN" altLang="en-US" sz="2200" dirty="0">
                <a:latin typeface="+mj-ea"/>
                <a:ea typeface="+mj-ea"/>
              </a:rPr>
              <a:t>订阅相关话题，即可开始控制小车移动进行建图</a:t>
            </a:r>
          </a:p>
        </p:txBody>
      </p:sp>
      <p:pic>
        <p:nvPicPr>
          <p:cNvPr id="3" name="图片 2">
            <a:extLst>
              <a:ext uri="{FF2B5EF4-FFF2-40B4-BE49-F238E27FC236}">
                <a16:creationId xmlns:a16="http://schemas.microsoft.com/office/drawing/2014/main" id="{675276A1-B794-459E-80F1-8A22E71AAA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129" y="1747327"/>
            <a:ext cx="10979419" cy="4673352"/>
          </a:xfrm>
          <a:prstGeom prst="rect">
            <a:avLst/>
          </a:prstGeom>
        </p:spPr>
      </p:pic>
    </p:spTree>
    <p:extLst>
      <p:ext uri="{BB962C8B-B14F-4D97-AF65-F5344CB8AC3E}">
        <p14:creationId xmlns:p14="http://schemas.microsoft.com/office/powerpoint/2010/main" val="3057136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en-US" altLang="zh-CN" sz="2800" b="1" dirty="0" err="1">
                <a:solidFill>
                  <a:srgbClr val="4F4D50"/>
                </a:solidFill>
                <a:latin typeface="微软雅黑" panose="020B0503020204020204" pitchFamily="34" charset="-122"/>
                <a:ea typeface="微软雅黑" panose="020B0503020204020204" pitchFamily="34" charset="-122"/>
                <a:sym typeface="+mn-ea"/>
              </a:rPr>
              <a:t>cv_bridge</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B62B89D1-0CDA-FC31-56E0-C8E7F7533078}"/>
              </a:ext>
            </a:extLst>
          </p:cNvPr>
          <p:cNvSpPr txBox="1"/>
          <p:nvPr/>
        </p:nvSpPr>
        <p:spPr>
          <a:xfrm>
            <a:off x="1027525" y="1899677"/>
            <a:ext cx="10098850" cy="2243050"/>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t>ROS</a:t>
            </a:r>
            <a:r>
              <a:rPr lang="zh-CN" altLang="en-US" dirty="0"/>
              <a:t>为开发者提供了与</a:t>
            </a:r>
            <a:r>
              <a:rPr lang="en-US" altLang="zh-CN" dirty="0"/>
              <a:t>OpenCV</a:t>
            </a:r>
            <a:r>
              <a:rPr lang="zh-CN" altLang="en-US" dirty="0"/>
              <a:t>的接口功能包</a:t>
            </a:r>
            <a:r>
              <a:rPr lang="en-US" altLang="zh-CN" dirty="0"/>
              <a:t>——</a:t>
            </a:r>
            <a:r>
              <a:rPr lang="en-US" altLang="zh-CN" dirty="0" err="1"/>
              <a:t>cv_bridge</a:t>
            </a:r>
            <a:r>
              <a:rPr lang="zh-CN" altLang="en-US" dirty="0"/>
              <a:t>。开发者可以通过该功能包将</a:t>
            </a:r>
            <a:r>
              <a:rPr lang="en-US" altLang="zh-CN" dirty="0"/>
              <a:t>ROS</a:t>
            </a:r>
            <a:r>
              <a:rPr lang="zh-CN" altLang="en-US" dirty="0"/>
              <a:t>中的图像数据</a:t>
            </a:r>
            <a:r>
              <a:rPr lang="en-US" altLang="zh-CN" dirty="0"/>
              <a:t>OpenCV</a:t>
            </a:r>
            <a:r>
              <a:rPr lang="zh-CN" altLang="en-US" dirty="0"/>
              <a:t>格式的图像，并且调用</a:t>
            </a:r>
            <a:r>
              <a:rPr lang="en-US" altLang="zh-CN" dirty="0"/>
              <a:t>OpenCV</a:t>
            </a:r>
            <a:r>
              <a:rPr lang="zh-CN" altLang="en-US" dirty="0"/>
              <a:t>库进行各种图像处理；或者将</a:t>
            </a:r>
            <a:r>
              <a:rPr lang="en-US" altLang="zh-CN" dirty="0"/>
              <a:t>OpenCV</a:t>
            </a:r>
            <a:r>
              <a:rPr lang="zh-CN" altLang="en-US" dirty="0"/>
              <a:t>处理过后的数据转换成</a:t>
            </a:r>
            <a:r>
              <a:rPr lang="en-US" altLang="zh-CN" dirty="0"/>
              <a:t>ROS</a:t>
            </a:r>
            <a:r>
              <a:rPr lang="zh-CN" altLang="en-US" dirty="0"/>
              <a:t>图像，通过话题进行发布，实现个节点之间的图像传输。</a:t>
            </a:r>
          </a:p>
        </p:txBody>
      </p:sp>
    </p:spTree>
    <p:extLst>
      <p:ext uri="{BB962C8B-B14F-4D97-AF65-F5344CB8AC3E}">
        <p14:creationId xmlns:p14="http://schemas.microsoft.com/office/powerpoint/2010/main" val="2586110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err="1">
                <a:sym typeface="+mn-ea"/>
              </a:rPr>
              <a:t>cartographer_ros</a:t>
            </a:r>
            <a:r>
              <a:rPr lang="zh-CN" altLang="en-US" dirty="0">
                <a:sym typeface="+mn-ea"/>
              </a:rPr>
              <a:t>运行</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795130" y="1199479"/>
            <a:ext cx="11396870" cy="3587329"/>
          </a:xfrm>
          <a:prstGeom prst="rect">
            <a:avLst/>
          </a:prstGeom>
          <a:noFill/>
        </p:spPr>
        <p:txBody>
          <a:bodyPr wrap="square">
            <a:spAutoFit/>
          </a:bodyPr>
          <a:lstStyle/>
          <a:p>
            <a:pPr>
              <a:lnSpc>
                <a:spcPct val="150000"/>
              </a:lnSpc>
            </a:pPr>
            <a:r>
              <a:rPr lang="zh-CN" altLang="en-US" sz="2200" dirty="0">
                <a:latin typeface="+mj-ea"/>
                <a:ea typeface="+mj-ea"/>
              </a:rPr>
              <a:t>建图时要将移动和旋转速度尽量调小，否则会导致建图失败。</a:t>
            </a:r>
            <a:endParaRPr lang="en-US" altLang="zh-CN" sz="2200" dirty="0">
              <a:latin typeface="+mj-ea"/>
              <a:ea typeface="+mj-ea"/>
            </a:endParaRPr>
          </a:p>
          <a:p>
            <a:pPr>
              <a:lnSpc>
                <a:spcPct val="150000"/>
              </a:lnSpc>
            </a:pPr>
            <a:r>
              <a:rPr lang="zh-CN" altLang="en-US" sz="2200" dirty="0">
                <a:latin typeface="+mj-ea"/>
                <a:ea typeface="+mj-ea"/>
              </a:rPr>
              <a:t>保存地图到</a:t>
            </a:r>
            <a:r>
              <a:rPr lang="en-US" altLang="zh-CN" sz="2200" dirty="0">
                <a:latin typeface="+mj-ea"/>
                <a:ea typeface="+mj-ea"/>
              </a:rPr>
              <a:t>~/Downloads</a:t>
            </a:r>
            <a:r>
              <a:rPr lang="zh-CN" altLang="en-US" sz="2200" dirty="0">
                <a:latin typeface="+mj-ea"/>
                <a:ea typeface="+mj-ea"/>
              </a:rPr>
              <a:t>目录下</a:t>
            </a:r>
            <a:endParaRPr lang="en-US" altLang="zh-CN" sz="2200" dirty="0">
              <a:latin typeface="+mj-ea"/>
              <a:ea typeface="+mj-ea"/>
            </a:endParaRPr>
          </a:p>
          <a:p>
            <a:pPr>
              <a:lnSpc>
                <a:spcPct val="150000"/>
              </a:lnSpc>
            </a:pPr>
            <a:r>
              <a:rPr lang="zh-CN" altLang="en-US" sz="2200" dirty="0">
                <a:latin typeface="+mj-ea"/>
                <a:ea typeface="+mj-ea"/>
              </a:rPr>
              <a:t>首先打开终端输入：</a:t>
            </a:r>
            <a:endParaRPr lang="en-US" altLang="zh-CN" sz="2200" dirty="0">
              <a:latin typeface="+mj-ea"/>
              <a:ea typeface="+mj-ea"/>
            </a:endParaRPr>
          </a:p>
          <a:p>
            <a:pPr>
              <a:lnSpc>
                <a:spcPct val="150000"/>
              </a:lnSpc>
            </a:pPr>
            <a:r>
              <a:rPr lang="en-US" altLang="zh-CN" sz="2200" dirty="0">
                <a:latin typeface="+mj-ea"/>
                <a:ea typeface="+mj-ea"/>
              </a:rPr>
              <a:t>   </a:t>
            </a:r>
            <a:r>
              <a:rPr lang="en-US" altLang="zh-CN" sz="2200" dirty="0" err="1">
                <a:latin typeface="+mj-ea"/>
                <a:ea typeface="+mj-ea"/>
              </a:rPr>
              <a:t>rosservice</a:t>
            </a:r>
            <a:r>
              <a:rPr lang="en-US" altLang="zh-CN" sz="2200" dirty="0">
                <a:latin typeface="+mj-ea"/>
                <a:ea typeface="+mj-ea"/>
              </a:rPr>
              <a:t> call /</a:t>
            </a:r>
            <a:r>
              <a:rPr lang="en-US" altLang="zh-CN" sz="2200" dirty="0" err="1">
                <a:latin typeface="+mj-ea"/>
                <a:ea typeface="+mj-ea"/>
              </a:rPr>
              <a:t>finish_trajectory</a:t>
            </a:r>
            <a:r>
              <a:rPr lang="en-US" altLang="zh-CN" sz="2200" dirty="0">
                <a:latin typeface="+mj-ea"/>
                <a:ea typeface="+mj-ea"/>
              </a:rPr>
              <a:t> 0</a:t>
            </a:r>
          </a:p>
          <a:p>
            <a:pPr>
              <a:lnSpc>
                <a:spcPct val="150000"/>
              </a:lnSpc>
            </a:pPr>
            <a:r>
              <a:rPr lang="zh-CN" altLang="en-US" sz="2200" dirty="0">
                <a:latin typeface="+mj-ea"/>
                <a:ea typeface="+mj-ea"/>
              </a:rPr>
              <a:t>然后在输入下面命令生成</a:t>
            </a:r>
            <a:r>
              <a:rPr lang="en-US" altLang="zh-CN" sz="2200" dirty="0" err="1">
                <a:latin typeface="+mj-ea"/>
                <a:ea typeface="+mj-ea"/>
              </a:rPr>
              <a:t>pbstream</a:t>
            </a:r>
            <a:r>
              <a:rPr lang="zh-CN" altLang="en-US" sz="2200" dirty="0">
                <a:latin typeface="+mj-ea"/>
                <a:ea typeface="+mj-ea"/>
              </a:rPr>
              <a:t>文件：</a:t>
            </a:r>
            <a:endParaRPr lang="en-US" altLang="zh-CN" sz="2200" dirty="0">
              <a:latin typeface="+mj-ea"/>
              <a:ea typeface="+mj-ea"/>
            </a:endParaRPr>
          </a:p>
          <a:p>
            <a:pPr>
              <a:lnSpc>
                <a:spcPct val="150000"/>
              </a:lnSpc>
            </a:pPr>
            <a:r>
              <a:rPr lang="en-US" altLang="zh-CN" sz="2200" dirty="0">
                <a:latin typeface="+mj-ea"/>
                <a:ea typeface="+mj-ea"/>
              </a:rPr>
              <a:t>   </a:t>
            </a:r>
            <a:r>
              <a:rPr lang="en-US" altLang="zh-CN" sz="2200" dirty="0" err="1">
                <a:latin typeface="+mj-ea"/>
                <a:ea typeface="+mj-ea"/>
              </a:rPr>
              <a:t>rosservice</a:t>
            </a:r>
            <a:r>
              <a:rPr lang="en-US" altLang="zh-CN" sz="2200" dirty="0">
                <a:latin typeface="+mj-ea"/>
                <a:ea typeface="+mj-ea"/>
              </a:rPr>
              <a:t> call /</a:t>
            </a:r>
            <a:r>
              <a:rPr lang="en-US" altLang="zh-CN" sz="2200" dirty="0" err="1">
                <a:latin typeface="+mj-ea"/>
                <a:ea typeface="+mj-ea"/>
              </a:rPr>
              <a:t>write_state</a:t>
            </a:r>
            <a:r>
              <a:rPr lang="en-US" altLang="zh-CN" sz="2200" dirty="0">
                <a:latin typeface="+mj-ea"/>
                <a:ea typeface="+mj-ea"/>
              </a:rPr>
              <a:t> "{filename: '${HOME}/Downloads/</a:t>
            </a:r>
            <a:r>
              <a:rPr lang="en-US" altLang="zh-CN" sz="2200" dirty="0" err="1">
                <a:latin typeface="+mj-ea"/>
                <a:ea typeface="+mj-ea"/>
              </a:rPr>
              <a:t>mymap.pbstream</a:t>
            </a:r>
            <a:r>
              <a:rPr lang="en-US" altLang="zh-CN" sz="2200" dirty="0">
                <a:latin typeface="+mj-ea"/>
                <a:ea typeface="+mj-ea"/>
              </a:rPr>
              <a:t>’}”</a:t>
            </a:r>
          </a:p>
          <a:p>
            <a:pPr>
              <a:lnSpc>
                <a:spcPct val="150000"/>
              </a:lnSpc>
            </a:pPr>
            <a:endParaRPr lang="zh-CN" altLang="en-US" sz="2200" dirty="0">
              <a:latin typeface="+mj-ea"/>
              <a:ea typeface="+mj-ea"/>
            </a:endParaRPr>
          </a:p>
        </p:txBody>
      </p:sp>
    </p:spTree>
    <p:extLst>
      <p:ext uri="{BB962C8B-B14F-4D97-AF65-F5344CB8AC3E}">
        <p14:creationId xmlns:p14="http://schemas.microsoft.com/office/powerpoint/2010/main" val="1143524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地图格式转换</a:t>
            </a:r>
            <a:endParaRPr lang="zh-CN" altLang="en-US" dirty="0"/>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795130" y="1199479"/>
            <a:ext cx="11396870" cy="2063835"/>
          </a:xfrm>
          <a:prstGeom prst="rect">
            <a:avLst/>
          </a:prstGeom>
          <a:noFill/>
        </p:spPr>
        <p:txBody>
          <a:bodyPr wrap="square">
            <a:spAutoFit/>
          </a:bodyPr>
          <a:lstStyle/>
          <a:p>
            <a:pPr>
              <a:lnSpc>
                <a:spcPct val="150000"/>
              </a:lnSpc>
            </a:pPr>
            <a:r>
              <a:rPr lang="zh-CN" altLang="en-US" sz="2200" dirty="0">
                <a:latin typeface="+mj-ea"/>
                <a:ea typeface="+mj-ea"/>
              </a:rPr>
              <a:t>输入以下命令转换地图格式</a:t>
            </a:r>
            <a:endParaRPr lang="en-US" altLang="zh-CN" sz="2200" dirty="0">
              <a:latin typeface="+mj-ea"/>
              <a:ea typeface="+mj-ea"/>
            </a:endParaRPr>
          </a:p>
          <a:p>
            <a:pPr lvl="1">
              <a:lnSpc>
                <a:spcPct val="150000"/>
              </a:lnSpc>
            </a:pPr>
            <a:r>
              <a:rPr lang="en-US" altLang="zh-CN" sz="2200" dirty="0" err="1">
                <a:latin typeface="+mj-ea"/>
                <a:ea typeface="+mj-ea"/>
              </a:rPr>
              <a:t>rosrun</a:t>
            </a:r>
            <a:r>
              <a:rPr lang="en-US" altLang="zh-CN" sz="2200" dirty="0">
                <a:latin typeface="+mj-ea"/>
                <a:ea typeface="+mj-ea"/>
              </a:rPr>
              <a:t> </a:t>
            </a:r>
            <a:r>
              <a:rPr lang="en-US" altLang="zh-CN" sz="2200" dirty="0" err="1">
                <a:latin typeface="+mj-ea"/>
                <a:ea typeface="+mj-ea"/>
              </a:rPr>
              <a:t>cartographer_ros</a:t>
            </a:r>
            <a:r>
              <a:rPr lang="en-US" altLang="zh-CN" sz="2200" dirty="0">
                <a:latin typeface="+mj-ea"/>
                <a:ea typeface="+mj-ea"/>
              </a:rPr>
              <a:t> </a:t>
            </a:r>
            <a:r>
              <a:rPr lang="en-US" altLang="zh-CN" sz="2200" dirty="0" err="1">
                <a:latin typeface="+mj-ea"/>
                <a:ea typeface="+mj-ea"/>
              </a:rPr>
              <a:t>cartographer_pbstream_to_ros_map</a:t>
            </a:r>
            <a:r>
              <a:rPr lang="en-US" altLang="zh-CN" sz="2200" dirty="0">
                <a:latin typeface="+mj-ea"/>
                <a:ea typeface="+mj-ea"/>
              </a:rPr>
              <a:t> -</a:t>
            </a:r>
            <a:r>
              <a:rPr lang="en-US" altLang="zh-CN" sz="2200" dirty="0" err="1">
                <a:latin typeface="+mj-ea"/>
                <a:ea typeface="+mj-ea"/>
              </a:rPr>
              <a:t>map_filestem</a:t>
            </a:r>
            <a:r>
              <a:rPr lang="en-US" altLang="zh-CN" sz="2200" dirty="0">
                <a:latin typeface="+mj-ea"/>
                <a:ea typeface="+mj-ea"/>
              </a:rPr>
              <a:t>=${HOME}/Downloads/</a:t>
            </a:r>
            <a:r>
              <a:rPr lang="en-US" altLang="zh-CN" sz="2200" dirty="0" err="1">
                <a:latin typeface="+mj-ea"/>
                <a:ea typeface="+mj-ea"/>
              </a:rPr>
              <a:t>mymap</a:t>
            </a:r>
            <a:r>
              <a:rPr lang="en-US" altLang="zh-CN" sz="2200" dirty="0">
                <a:latin typeface="+mj-ea"/>
                <a:ea typeface="+mj-ea"/>
              </a:rPr>
              <a:t> -</a:t>
            </a:r>
            <a:r>
              <a:rPr lang="en-US" altLang="zh-CN" sz="2200" dirty="0" err="1">
                <a:latin typeface="+mj-ea"/>
                <a:ea typeface="+mj-ea"/>
              </a:rPr>
              <a:t>pbstream_filename</a:t>
            </a:r>
            <a:r>
              <a:rPr lang="en-US" altLang="zh-CN" sz="2200" dirty="0">
                <a:latin typeface="+mj-ea"/>
                <a:ea typeface="+mj-ea"/>
              </a:rPr>
              <a:t>=${HOME}/Downloads/</a:t>
            </a:r>
            <a:r>
              <a:rPr lang="en-US" altLang="zh-CN" sz="2200" dirty="0" err="1">
                <a:latin typeface="+mj-ea"/>
                <a:ea typeface="+mj-ea"/>
              </a:rPr>
              <a:t>mymap.pbstream</a:t>
            </a:r>
            <a:r>
              <a:rPr lang="en-US" altLang="zh-CN" sz="2200" dirty="0">
                <a:latin typeface="+mj-ea"/>
                <a:ea typeface="+mj-ea"/>
              </a:rPr>
              <a:t> -resolution=0.05</a:t>
            </a:r>
          </a:p>
        </p:txBody>
      </p:sp>
      <p:pic>
        <p:nvPicPr>
          <p:cNvPr id="2" name="图片 1">
            <a:extLst>
              <a:ext uri="{FF2B5EF4-FFF2-40B4-BE49-F238E27FC236}">
                <a16:creationId xmlns:a16="http://schemas.microsoft.com/office/drawing/2014/main" id="{DF4D9EFD-AB64-44EC-AF25-100811586E03}"/>
              </a:ext>
            </a:extLst>
          </p:cNvPr>
          <p:cNvPicPr>
            <a:picLocks noChangeAspect="1"/>
          </p:cNvPicPr>
          <p:nvPr/>
        </p:nvPicPr>
        <p:blipFill>
          <a:blip r:embed="rId4"/>
          <a:stretch>
            <a:fillRect/>
          </a:stretch>
        </p:blipFill>
        <p:spPr>
          <a:xfrm>
            <a:off x="875124" y="3429000"/>
            <a:ext cx="7755569" cy="3102228"/>
          </a:xfrm>
          <a:prstGeom prst="rect">
            <a:avLst/>
          </a:prstGeom>
        </p:spPr>
      </p:pic>
    </p:spTree>
    <p:extLst>
      <p:ext uri="{BB962C8B-B14F-4D97-AF65-F5344CB8AC3E}">
        <p14:creationId xmlns:p14="http://schemas.microsoft.com/office/powerpoint/2010/main" val="4033483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333689"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BR280</a:t>
            </a:r>
            <a:r>
              <a:rPr lang="zh-CN" altLang="en-US" dirty="0">
                <a:sym typeface="+mn-ea"/>
              </a:rPr>
              <a:t>建图</a:t>
            </a:r>
            <a:endParaRPr lang="zh-CN" altLang="en-US" dirty="0"/>
          </a:p>
        </p:txBody>
      </p:sp>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B42D3FE-F860-4166-AA59-654A6C1D8B45}"/>
              </a:ext>
            </a:extLst>
          </p:cNvPr>
          <p:cNvSpPr txBox="1"/>
          <p:nvPr/>
        </p:nvSpPr>
        <p:spPr>
          <a:xfrm>
            <a:off x="795130" y="1199479"/>
            <a:ext cx="11396870" cy="1556003"/>
          </a:xfrm>
          <a:prstGeom prst="rect">
            <a:avLst/>
          </a:prstGeom>
          <a:noFill/>
        </p:spPr>
        <p:txBody>
          <a:bodyPr wrap="square">
            <a:spAutoFit/>
          </a:bodyPr>
          <a:lstStyle/>
          <a:p>
            <a:pPr>
              <a:lnSpc>
                <a:spcPct val="150000"/>
              </a:lnSpc>
            </a:pPr>
            <a:r>
              <a:rPr lang="zh-CN" altLang="en-US" sz="2200" dirty="0">
                <a:latin typeface="+mj-ea"/>
                <a:ea typeface="+mj-ea"/>
              </a:rPr>
              <a:t>比赛设备</a:t>
            </a:r>
            <a:r>
              <a:rPr lang="en-US" altLang="zh-CN" sz="2200" dirty="0">
                <a:latin typeface="+mj-ea"/>
                <a:ea typeface="+mj-ea"/>
              </a:rPr>
              <a:t>BR280</a:t>
            </a:r>
            <a:r>
              <a:rPr lang="zh-CN" altLang="en-US" sz="2200" dirty="0">
                <a:latin typeface="+mj-ea"/>
                <a:ea typeface="+mj-ea"/>
              </a:rPr>
              <a:t>已经安装配置好，直接启动使用即可：</a:t>
            </a:r>
            <a:endParaRPr lang="en-US" altLang="zh-CN" sz="2200" dirty="0">
              <a:latin typeface="+mj-ea"/>
              <a:ea typeface="+mj-ea"/>
            </a:endParaRPr>
          </a:p>
          <a:p>
            <a:pPr>
              <a:lnSpc>
                <a:spcPct val="150000"/>
              </a:lnSpc>
            </a:pPr>
            <a:r>
              <a:rPr lang="en-US" altLang="zh-CN" sz="2200" dirty="0">
                <a:latin typeface="+mj-ea"/>
                <a:ea typeface="+mj-ea"/>
              </a:rPr>
              <a:t>	</a:t>
            </a:r>
            <a:r>
              <a:rPr lang="en-US" altLang="zh-CN" sz="2200" dirty="0" err="1">
                <a:latin typeface="+mj-ea"/>
                <a:ea typeface="+mj-ea"/>
              </a:rPr>
              <a:t>roslaunch</a:t>
            </a:r>
            <a:r>
              <a:rPr lang="en-US" altLang="zh-CN" sz="2200" dirty="0">
                <a:latin typeface="+mj-ea"/>
                <a:ea typeface="+mj-ea"/>
              </a:rPr>
              <a:t> </a:t>
            </a:r>
            <a:r>
              <a:rPr lang="en-US" altLang="zh-CN" sz="2200" dirty="0" err="1">
                <a:latin typeface="+mj-ea"/>
                <a:ea typeface="+mj-ea"/>
              </a:rPr>
              <a:t>robuster_mr_navigation</a:t>
            </a:r>
            <a:r>
              <a:rPr lang="en-US" altLang="zh-CN" sz="2200" dirty="0">
                <a:latin typeface="+mj-ea"/>
                <a:ea typeface="+mj-ea"/>
              </a:rPr>
              <a:t> </a:t>
            </a:r>
            <a:r>
              <a:rPr lang="en-US" altLang="zh-CN" sz="2200" dirty="0" err="1">
                <a:latin typeface="+mj-ea"/>
                <a:ea typeface="+mj-ea"/>
              </a:rPr>
              <a:t>mapping.launch</a:t>
            </a:r>
            <a:endParaRPr lang="en-US" altLang="zh-CN" sz="2200" dirty="0">
              <a:latin typeface="+mj-ea"/>
              <a:ea typeface="+mj-ea"/>
            </a:endParaRPr>
          </a:p>
          <a:p>
            <a:pPr>
              <a:lnSpc>
                <a:spcPct val="150000"/>
              </a:lnSpc>
            </a:pPr>
            <a:r>
              <a:rPr lang="zh-CN" altLang="en-US" sz="2200" dirty="0">
                <a:latin typeface="+mj-ea"/>
                <a:ea typeface="+mj-ea"/>
              </a:rPr>
              <a:t>参考文档</a:t>
            </a:r>
            <a:endParaRPr lang="en-US" altLang="zh-CN" sz="2200" dirty="0">
              <a:latin typeface="+mj-ea"/>
              <a:ea typeface="+mj-ea"/>
            </a:endParaRPr>
          </a:p>
        </p:txBody>
      </p:sp>
      <p:graphicFrame>
        <p:nvGraphicFramePr>
          <p:cNvPr id="3" name="对象 2">
            <a:extLst>
              <a:ext uri="{FF2B5EF4-FFF2-40B4-BE49-F238E27FC236}">
                <a16:creationId xmlns:a16="http://schemas.microsoft.com/office/drawing/2014/main" id="{015E366C-8E5B-4D88-BD51-42EFFBCBBC1B}"/>
              </a:ext>
            </a:extLst>
          </p:cNvPr>
          <p:cNvGraphicFramePr>
            <a:graphicFrameLocks noChangeAspect="1"/>
          </p:cNvGraphicFramePr>
          <p:nvPr>
            <p:extLst>
              <p:ext uri="{D42A27DB-BD31-4B8C-83A1-F6EECF244321}">
                <p14:modId xmlns:p14="http://schemas.microsoft.com/office/powerpoint/2010/main" val="3369433030"/>
              </p:ext>
            </p:extLst>
          </p:nvPr>
        </p:nvGraphicFramePr>
        <p:xfrm>
          <a:off x="8085591" y="958012"/>
          <a:ext cx="3597275" cy="5418137"/>
        </p:xfrm>
        <a:graphic>
          <a:graphicData uri="http://schemas.openxmlformats.org/presentationml/2006/ole">
            <mc:AlternateContent xmlns:mc="http://schemas.openxmlformats.org/markup-compatibility/2006">
              <mc:Choice xmlns:v="urn:schemas-microsoft-com:vml" Requires="v">
                <p:oleObj spid="_x0000_s5144" name="Document" r:id="rId5" imgW="5284136" imgH="7959621" progId="Word.Document.12">
                  <p:link updateAutomatic="1"/>
                </p:oleObj>
              </mc:Choice>
              <mc:Fallback>
                <p:oleObj name="Document" r:id="rId5" imgW="5284136" imgH="7959621" progId="Word.Document.12">
                  <p:link updateAutomatic="1"/>
                  <p:pic>
                    <p:nvPicPr>
                      <p:cNvPr id="0" name=""/>
                      <p:cNvPicPr/>
                      <p:nvPr/>
                    </p:nvPicPr>
                    <p:blipFill>
                      <a:blip r:embed="rId6"/>
                      <a:stretch>
                        <a:fillRect/>
                      </a:stretch>
                    </p:blipFill>
                    <p:spPr>
                      <a:xfrm>
                        <a:off x="8085591" y="958012"/>
                        <a:ext cx="3597275" cy="5418137"/>
                      </a:xfrm>
                      <a:prstGeom prst="rect">
                        <a:avLst/>
                      </a:prstGeom>
                    </p:spPr>
                  </p:pic>
                </p:oleObj>
              </mc:Fallback>
            </mc:AlternateContent>
          </a:graphicData>
        </a:graphic>
      </p:graphicFrame>
    </p:spTree>
    <p:extLst>
      <p:ext uri="{BB962C8B-B14F-4D97-AF65-F5344CB8AC3E}">
        <p14:creationId xmlns:p14="http://schemas.microsoft.com/office/powerpoint/2010/main" val="36553854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1828800" y="2536644"/>
            <a:ext cx="8164286" cy="1200329"/>
          </a:xfrm>
          <a:prstGeom prst="rect">
            <a:avLst/>
          </a:prstGeom>
          <a:gradFill>
            <a:gsLst>
              <a:gs pos="100000">
                <a:srgbClr val="B3CED5"/>
              </a:gs>
              <a:gs pos="0">
                <a:srgbClr val="DDE3D8"/>
              </a:gs>
            </a:gsLst>
            <a:lin scaled="1"/>
          </a:gradFill>
        </p:spPr>
        <p:txBody>
          <a:bodyPr wrap="square" rtlCol="0">
            <a:spAutoFit/>
          </a:bodyPr>
          <a:lstStyle/>
          <a:p>
            <a:pPr algn="ctr"/>
            <a:r>
              <a:rPr lang="en-US" altLang="zh-CN" sz="7200" dirty="0">
                <a:solidFill>
                  <a:schemeClr val="tx1">
                    <a:lumMod val="75000"/>
                    <a:lumOff val="25000"/>
                  </a:schemeClr>
                </a:solidFill>
                <a:latin typeface="+mj-ea"/>
                <a:cs typeface="Arial" panose="020B0604020202020204" pitchFamily="34" charset="0"/>
                <a:sym typeface="iekie jianheiti" panose="02000000000000000000" pitchFamily="2" charset="-128"/>
              </a:rPr>
              <a:t>Cartographer</a:t>
            </a:r>
            <a:r>
              <a:rPr lang="zh-CN" altLang="en-US" sz="7200" dirty="0">
                <a:solidFill>
                  <a:schemeClr val="tx1">
                    <a:lumMod val="75000"/>
                    <a:lumOff val="25000"/>
                  </a:schemeClr>
                </a:solidFill>
                <a:latin typeface="+mj-ea"/>
                <a:cs typeface="Arial" panose="020B0604020202020204" pitchFamily="34" charset="0"/>
                <a:sym typeface="iekie jianheiti" panose="02000000000000000000" pitchFamily="2" charset="-128"/>
              </a:rPr>
              <a:t>定位</a:t>
            </a:r>
          </a:p>
        </p:txBody>
      </p:sp>
    </p:spTree>
    <p:extLst>
      <p:ext uri="{BB962C8B-B14F-4D97-AF65-F5344CB8AC3E}">
        <p14:creationId xmlns:p14="http://schemas.microsoft.com/office/powerpoint/2010/main" val="4185625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4" y="250992"/>
            <a:ext cx="4475535"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t>Cartographer</a:t>
            </a:r>
            <a:r>
              <a:rPr lang="zh-CN" altLang="en-US" dirty="0"/>
              <a:t>定位配置</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795130" y="1099429"/>
            <a:ext cx="9099984" cy="580865"/>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en-US" altLang="zh-CN"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backpack_2d_localization.lua</a:t>
            </a:r>
            <a:r>
              <a:rPr lang="zh-CN" altLang="en-US" sz="2400" kern="100" dirty="0">
                <a:solidFill>
                  <a:schemeClr val="tx1"/>
                </a:solidFill>
                <a:effectLst/>
                <a:latin typeface="Times New Roman" panose="02020603050405020304" pitchFamily="18" charset="0"/>
                <a:ea typeface="微软雅黑" panose="020B0503020204020204" pitchFamily="34" charset="-122"/>
                <a:cs typeface="Times New Roman" panose="02020603050405020304" pitchFamily="18" charset="0"/>
              </a:rPr>
              <a:t>复制一份，修改参考如下</a:t>
            </a:r>
            <a:endParaRPr lang="zh-CN" altLang="en-US" dirty="0">
              <a:solidFill>
                <a:schemeClr val="tx1"/>
              </a:solidFill>
            </a:endParaRPr>
          </a:p>
        </p:txBody>
      </p:sp>
      <p:pic>
        <p:nvPicPr>
          <p:cNvPr id="3" name="图片 2">
            <a:extLst>
              <a:ext uri="{FF2B5EF4-FFF2-40B4-BE49-F238E27FC236}">
                <a16:creationId xmlns:a16="http://schemas.microsoft.com/office/drawing/2014/main" id="{13CC8C42-8628-4471-ADC2-448C063EE9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5124" y="1821710"/>
            <a:ext cx="5803262" cy="3021423"/>
          </a:xfrm>
          <a:prstGeom prst="rect">
            <a:avLst/>
          </a:prstGeom>
        </p:spPr>
      </p:pic>
      <p:sp>
        <p:nvSpPr>
          <p:cNvPr id="9" name="文本框 8">
            <a:extLst>
              <a:ext uri="{FF2B5EF4-FFF2-40B4-BE49-F238E27FC236}">
                <a16:creationId xmlns:a16="http://schemas.microsoft.com/office/drawing/2014/main" id="{18D91947-800E-43EA-AC43-D7EFE876D863}"/>
              </a:ext>
            </a:extLst>
          </p:cNvPr>
          <p:cNvSpPr txBox="1"/>
          <p:nvPr/>
        </p:nvSpPr>
        <p:spPr>
          <a:xfrm>
            <a:off x="875124" y="4996543"/>
            <a:ext cx="8105590" cy="461665"/>
          </a:xfrm>
          <a:prstGeom prst="rect">
            <a:avLst/>
          </a:prstGeom>
          <a:noFill/>
        </p:spPr>
        <p:txBody>
          <a:bodyPr wrap="square" rtlCol="0">
            <a:spAutoFit/>
          </a:bodyPr>
          <a:lstStyle/>
          <a:p>
            <a:r>
              <a:rPr lang="en-US" altLang="zh-CN" sz="2400" dirty="0">
                <a:latin typeface="+mj-ea"/>
                <a:ea typeface="+mj-ea"/>
              </a:rPr>
              <a:t>include</a:t>
            </a:r>
            <a:r>
              <a:rPr lang="zh-CN" altLang="en-US" sz="2400" dirty="0">
                <a:latin typeface="+mj-ea"/>
                <a:ea typeface="+mj-ea"/>
              </a:rPr>
              <a:t>处改为自己的建图配置文件，要处于同一目录下</a:t>
            </a:r>
          </a:p>
        </p:txBody>
      </p:sp>
    </p:spTree>
    <p:extLst>
      <p:ext uri="{BB962C8B-B14F-4D97-AF65-F5344CB8AC3E}">
        <p14:creationId xmlns:p14="http://schemas.microsoft.com/office/powerpoint/2010/main" val="30038168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9AB8B908-056D-7803-8D02-A46B106CE949}"/>
              </a:ext>
            </a:extLst>
          </p:cNvPr>
          <p:cNvSpPr txBox="1"/>
          <p:nvPr/>
        </p:nvSpPr>
        <p:spPr>
          <a:xfrm>
            <a:off x="875125" y="250992"/>
            <a:ext cx="4284704"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t>Cartographer</a:t>
            </a:r>
            <a:r>
              <a:rPr lang="zh-CN" altLang="en-US" dirty="0"/>
              <a:t>定位配置</a:t>
            </a:r>
          </a:p>
        </p:txBody>
      </p:sp>
      <p:sp>
        <p:nvSpPr>
          <p:cNvPr id="12" name="矩形 11">
            <a:extLst>
              <a:ext uri="{FF2B5EF4-FFF2-40B4-BE49-F238E27FC236}">
                <a16:creationId xmlns:a16="http://schemas.microsoft.com/office/drawing/2014/main" id="{3B17C819-FC03-992A-0103-27FEC0050CF4}"/>
              </a:ext>
            </a:extLst>
          </p:cNvPr>
          <p:cNvSpPr/>
          <p:nvPr/>
        </p:nvSpPr>
        <p:spPr>
          <a:xfrm>
            <a:off x="8466712" y="3791932"/>
            <a:ext cx="390686" cy="5155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FE33DB0-55BD-422C-B14A-FAEEB154D244}"/>
              </a:ext>
            </a:extLst>
          </p:cNvPr>
          <p:cNvSpPr txBox="1"/>
          <p:nvPr/>
        </p:nvSpPr>
        <p:spPr>
          <a:xfrm>
            <a:off x="875125" y="1240971"/>
            <a:ext cx="8448489" cy="461665"/>
          </a:xfrm>
          <a:prstGeom prst="rect">
            <a:avLst/>
          </a:prstGeom>
          <a:noFill/>
        </p:spPr>
        <p:txBody>
          <a:bodyPr wrap="square" rtlCol="0">
            <a:spAutoFit/>
          </a:bodyPr>
          <a:lstStyle/>
          <a:p>
            <a:r>
              <a:rPr lang="en-US" altLang="zh-CN" sz="2400" dirty="0">
                <a:latin typeface="+mj-ea"/>
                <a:ea typeface="+mj-ea"/>
              </a:rPr>
              <a:t>launch</a:t>
            </a:r>
            <a:r>
              <a:rPr lang="zh-CN" altLang="en-US" sz="2400" dirty="0">
                <a:latin typeface="+mj-ea"/>
                <a:ea typeface="+mj-ea"/>
              </a:rPr>
              <a:t>文件加上加载地图部分配置，再把地图更新注释即可</a:t>
            </a:r>
          </a:p>
        </p:txBody>
      </p:sp>
      <p:pic>
        <p:nvPicPr>
          <p:cNvPr id="6" name="图片 5">
            <a:extLst>
              <a:ext uri="{FF2B5EF4-FFF2-40B4-BE49-F238E27FC236}">
                <a16:creationId xmlns:a16="http://schemas.microsoft.com/office/drawing/2014/main" id="{FF957776-518B-4F0E-ADAC-087E43AC4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0709" y="1780945"/>
            <a:ext cx="8847817" cy="4603526"/>
          </a:xfrm>
          <a:prstGeom prst="rect">
            <a:avLst/>
          </a:prstGeom>
        </p:spPr>
      </p:pic>
    </p:spTree>
    <p:extLst>
      <p:ext uri="{BB962C8B-B14F-4D97-AF65-F5344CB8AC3E}">
        <p14:creationId xmlns:p14="http://schemas.microsoft.com/office/powerpoint/2010/main" val="24209556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1027525" y="1899677"/>
            <a:ext cx="9322151" cy="2243050"/>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solidFill>
                  <a:schemeClr val="tx1"/>
                </a:solidFill>
              </a:rPr>
              <a:t>ROS navigation</a:t>
            </a:r>
            <a:r>
              <a:rPr lang="zh-CN" altLang="en-US" dirty="0">
                <a:solidFill>
                  <a:schemeClr val="tx1"/>
                </a:solidFill>
              </a:rPr>
              <a:t>为移动机器人导航相关包的集合，实现定位规划避障等相关功能。</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采取</a:t>
            </a:r>
            <a:r>
              <a:rPr lang="en-US" altLang="zh-CN" dirty="0">
                <a:solidFill>
                  <a:schemeClr val="tx1"/>
                </a:solidFill>
              </a:rPr>
              <a:t>cartographer</a:t>
            </a:r>
            <a:r>
              <a:rPr lang="zh-CN" altLang="en-US" dirty="0">
                <a:solidFill>
                  <a:schemeClr val="tx1"/>
                </a:solidFill>
              </a:rPr>
              <a:t>来进行定位时，只需要把</a:t>
            </a:r>
            <a:r>
              <a:rPr lang="en-US" altLang="zh-CN" dirty="0">
                <a:solidFill>
                  <a:schemeClr val="tx1"/>
                </a:solidFill>
              </a:rPr>
              <a:t>navigation</a:t>
            </a:r>
            <a:r>
              <a:rPr lang="zh-CN" altLang="en-US" dirty="0">
                <a:solidFill>
                  <a:schemeClr val="tx1"/>
                </a:solidFill>
              </a:rPr>
              <a:t>里有关使用</a:t>
            </a:r>
            <a:r>
              <a:rPr lang="en-US" altLang="zh-CN" dirty="0">
                <a:solidFill>
                  <a:schemeClr val="tx1"/>
                </a:solidFill>
              </a:rPr>
              <a:t>AMCL</a:t>
            </a:r>
            <a:r>
              <a:rPr lang="zh-CN" altLang="en-US" dirty="0">
                <a:solidFill>
                  <a:schemeClr val="tx1"/>
                </a:solidFill>
              </a:rPr>
              <a:t>部分注释掉即可</a:t>
            </a:r>
          </a:p>
        </p:txBody>
      </p:sp>
      <p:sp>
        <p:nvSpPr>
          <p:cNvPr id="2" name="文本框 1">
            <a:extLst>
              <a:ext uri="{FF2B5EF4-FFF2-40B4-BE49-F238E27FC236}">
                <a16:creationId xmlns:a16="http://schemas.microsoft.com/office/drawing/2014/main" id="{1A98B398-4C30-FF4F-3CA4-BB2E6ACE7B97}"/>
              </a:ext>
            </a:extLst>
          </p:cNvPr>
          <p:cNvSpPr txBox="1"/>
          <p:nvPr/>
        </p:nvSpPr>
        <p:spPr>
          <a:xfrm>
            <a:off x="1027525" y="1279046"/>
            <a:ext cx="3686348"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en-US" altLang="zh-CN" sz="2400" b="1" dirty="0">
                <a:solidFill>
                  <a:srgbClr val="4F4D50"/>
                </a:solidFill>
                <a:latin typeface="微软雅黑" panose="020B0503020204020204" pitchFamily="34" charset="-122"/>
                <a:ea typeface="微软雅黑" panose="020B0503020204020204" pitchFamily="34" charset="-122"/>
              </a:rPr>
              <a:t>ROS navigation</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5295CFF1-C6CE-7BE9-F8E5-A62916FEC5EC}"/>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配合</a:t>
            </a:r>
            <a:r>
              <a:rPr lang="en-US" altLang="zh-CN" dirty="0">
                <a:sym typeface="+mn-ea"/>
              </a:rPr>
              <a:t>navigation</a:t>
            </a:r>
            <a:r>
              <a:rPr lang="zh-CN" altLang="en-US" dirty="0">
                <a:sym typeface="+mn-ea"/>
              </a:rPr>
              <a:t>使用</a:t>
            </a:r>
            <a:endParaRPr lang="zh-CN" altLang="en-US" dirty="0"/>
          </a:p>
        </p:txBody>
      </p:sp>
    </p:spTree>
    <p:extLst>
      <p:ext uri="{BB962C8B-B14F-4D97-AF65-F5344CB8AC3E}">
        <p14:creationId xmlns:p14="http://schemas.microsoft.com/office/powerpoint/2010/main" val="23042734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7784B6F-2DFB-51B0-EABB-AF028013F745}"/>
              </a:ext>
            </a:extLst>
          </p:cNvPr>
          <p:cNvSpPr txBox="1"/>
          <p:nvPr/>
        </p:nvSpPr>
        <p:spPr>
          <a:xfrm>
            <a:off x="1027525" y="1279046"/>
            <a:ext cx="8541018" cy="941155"/>
          </a:xfrm>
          <a:prstGeom prst="rect">
            <a:avLst/>
          </a:prstGeom>
          <a:noFill/>
        </p:spPr>
        <p:txBody>
          <a:bodyPr wrap="square" rtlCol="0">
            <a:spAutoFit/>
          </a:bodyPr>
          <a:lstStyle/>
          <a:p>
            <a:pPr algn="l">
              <a:lnSpc>
                <a:spcPct val="120000"/>
              </a:lnSpc>
              <a:buClr>
                <a:srgbClr val="E83428"/>
              </a:buClr>
            </a:pPr>
            <a:r>
              <a:rPr lang="en-US" altLang="zh-CN" sz="2400" dirty="0" err="1">
                <a:solidFill>
                  <a:srgbClr val="4F4D50"/>
                </a:solidFill>
                <a:latin typeface="微软雅黑" panose="020B0503020204020204" pitchFamily="34" charset="-122"/>
                <a:ea typeface="微软雅黑" panose="020B0503020204020204" pitchFamily="34" charset="-122"/>
              </a:rPr>
              <a:t>roslaunch</a:t>
            </a:r>
            <a:r>
              <a:rPr lang="en-US" altLang="zh-CN" sz="2400" dirty="0">
                <a:solidFill>
                  <a:srgbClr val="4F4D50"/>
                </a:solidFill>
                <a:latin typeface="微软雅黑" panose="020B0503020204020204" pitchFamily="34" charset="-122"/>
                <a:ea typeface="微软雅黑" panose="020B0503020204020204" pitchFamily="34" charset="-122"/>
              </a:rPr>
              <a:t> </a:t>
            </a:r>
            <a:r>
              <a:rPr lang="en-US" altLang="zh-CN" sz="2400" dirty="0" err="1">
                <a:solidFill>
                  <a:srgbClr val="4F4D50"/>
                </a:solidFill>
                <a:latin typeface="微软雅黑" panose="020B0503020204020204" pitchFamily="34" charset="-122"/>
                <a:ea typeface="微软雅黑" panose="020B0503020204020204" pitchFamily="34" charset="-122"/>
              </a:rPr>
              <a:t>robuster_mr_navigation</a:t>
            </a:r>
            <a:r>
              <a:rPr lang="en-US" altLang="zh-CN" sz="2400" dirty="0">
                <a:solidFill>
                  <a:srgbClr val="4F4D50"/>
                </a:solidFill>
                <a:latin typeface="微软雅黑" panose="020B0503020204020204" pitchFamily="34" charset="-122"/>
                <a:ea typeface="微软雅黑" panose="020B0503020204020204" pitchFamily="34" charset="-122"/>
              </a:rPr>
              <a:t> </a:t>
            </a:r>
            <a:r>
              <a:rPr lang="en-US" altLang="zh-CN" sz="2400" dirty="0" err="1">
                <a:solidFill>
                  <a:srgbClr val="4F4D50"/>
                </a:solidFill>
                <a:latin typeface="微软雅黑" panose="020B0503020204020204" pitchFamily="34" charset="-122"/>
                <a:ea typeface="微软雅黑" panose="020B0503020204020204" pitchFamily="34" charset="-122"/>
              </a:rPr>
              <a:t>navigation.launch</a:t>
            </a:r>
            <a:endParaRPr lang="en-US" altLang="zh-CN" sz="2400" dirty="0">
              <a:solidFill>
                <a:srgbClr val="4F4D50"/>
              </a:solidFill>
              <a:latin typeface="微软雅黑" panose="020B0503020204020204" pitchFamily="34" charset="-122"/>
              <a:ea typeface="微软雅黑" panose="020B0503020204020204" pitchFamily="34" charset="-122"/>
            </a:endParaRPr>
          </a:p>
          <a:p>
            <a:pPr algn="l">
              <a:lnSpc>
                <a:spcPct val="120000"/>
              </a:lnSpc>
              <a:buClr>
                <a:srgbClr val="E83428"/>
              </a:buClr>
            </a:pPr>
            <a:r>
              <a:rPr lang="zh-CN" altLang="en-US" sz="2400" dirty="0">
                <a:solidFill>
                  <a:srgbClr val="4F4D50"/>
                </a:solidFill>
                <a:latin typeface="微软雅黑" panose="020B0503020204020204" pitchFamily="34" charset="-122"/>
                <a:ea typeface="微软雅黑" panose="020B0503020204020204" pitchFamily="34" charset="-122"/>
              </a:rPr>
              <a:t>参考文档</a:t>
            </a:r>
          </a:p>
        </p:txBody>
      </p:sp>
      <p:sp>
        <p:nvSpPr>
          <p:cNvPr id="3" name="文本框 2">
            <a:extLst>
              <a:ext uri="{FF2B5EF4-FFF2-40B4-BE49-F238E27FC236}">
                <a16:creationId xmlns:a16="http://schemas.microsoft.com/office/drawing/2014/main" id="{24FDA2F6-ACB5-A404-090C-4B95331C6C53}"/>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en-US" altLang="zh-CN" dirty="0">
                <a:sym typeface="+mn-ea"/>
              </a:rPr>
              <a:t>BR280</a:t>
            </a:r>
            <a:r>
              <a:rPr lang="zh-CN" altLang="en-US" dirty="0">
                <a:sym typeface="+mn-ea"/>
              </a:rPr>
              <a:t>导航操作</a:t>
            </a:r>
            <a:endParaRPr lang="zh-CN" altLang="en-US" dirty="0"/>
          </a:p>
        </p:txBody>
      </p:sp>
      <p:pic>
        <p:nvPicPr>
          <p:cNvPr id="9" name="图片 8">
            <a:extLst>
              <a:ext uri="{FF2B5EF4-FFF2-40B4-BE49-F238E27FC236}">
                <a16:creationId xmlns:a16="http://schemas.microsoft.com/office/drawing/2014/main" id="{3C3306C6-675E-498A-8D53-DF6B16A74ABE}"/>
              </a:ext>
            </a:extLst>
          </p:cNvPr>
          <p:cNvPicPr/>
          <p:nvPr/>
        </p:nvPicPr>
        <p:blipFill>
          <a:blip r:embed="rId4"/>
          <a:stretch>
            <a:fillRect/>
          </a:stretch>
        </p:blipFill>
        <p:spPr>
          <a:xfrm>
            <a:off x="1027525" y="2286001"/>
            <a:ext cx="5068475" cy="4157723"/>
          </a:xfrm>
          <a:prstGeom prst="rect">
            <a:avLst/>
          </a:prstGeom>
          <a:noFill/>
          <a:ln>
            <a:noFill/>
          </a:ln>
        </p:spPr>
      </p:pic>
      <p:graphicFrame>
        <p:nvGraphicFramePr>
          <p:cNvPr id="5" name="对象 4">
            <a:extLst>
              <a:ext uri="{FF2B5EF4-FFF2-40B4-BE49-F238E27FC236}">
                <a16:creationId xmlns:a16="http://schemas.microsoft.com/office/drawing/2014/main" id="{EFCE4264-A559-4EB4-9271-58679D396EC3}"/>
              </a:ext>
            </a:extLst>
          </p:cNvPr>
          <p:cNvGraphicFramePr>
            <a:graphicFrameLocks noChangeAspect="1"/>
          </p:cNvGraphicFramePr>
          <p:nvPr>
            <p:extLst>
              <p:ext uri="{D42A27DB-BD31-4B8C-83A1-F6EECF244321}">
                <p14:modId xmlns:p14="http://schemas.microsoft.com/office/powerpoint/2010/main" val="2132067066"/>
              </p:ext>
            </p:extLst>
          </p:nvPr>
        </p:nvGraphicFramePr>
        <p:xfrm>
          <a:off x="7922306" y="958012"/>
          <a:ext cx="3597275" cy="5418137"/>
        </p:xfrm>
        <a:graphic>
          <a:graphicData uri="http://schemas.openxmlformats.org/presentationml/2006/ole">
            <mc:AlternateContent xmlns:mc="http://schemas.openxmlformats.org/markup-compatibility/2006">
              <mc:Choice xmlns:v="urn:schemas-microsoft-com:vml" Requires="v">
                <p:oleObj spid="_x0000_s6167" name="文档" r:id="rId5" imgW="5284136" imgH="7959621" progId="Word.Document.12">
                  <p:link updateAutomatic="1"/>
                </p:oleObj>
              </mc:Choice>
              <mc:Fallback>
                <p:oleObj name="文档" r:id="rId5" imgW="5284136" imgH="7959621" progId="Word.Document.12">
                  <p:link updateAutomatic="1"/>
                  <p:pic>
                    <p:nvPicPr>
                      <p:cNvPr id="0" name=""/>
                      <p:cNvPicPr/>
                      <p:nvPr/>
                    </p:nvPicPr>
                    <p:blipFill>
                      <a:blip r:embed="rId6"/>
                      <a:stretch>
                        <a:fillRect/>
                      </a:stretch>
                    </p:blipFill>
                    <p:spPr>
                      <a:xfrm>
                        <a:off x="7922306" y="958012"/>
                        <a:ext cx="3597275" cy="5418137"/>
                      </a:xfrm>
                      <a:prstGeom prst="rect">
                        <a:avLst/>
                      </a:prstGeom>
                    </p:spPr>
                  </p:pic>
                </p:oleObj>
              </mc:Fallback>
            </mc:AlternateContent>
          </a:graphicData>
        </a:graphic>
      </p:graphicFrame>
    </p:spTree>
    <p:extLst>
      <p:ext uri="{BB962C8B-B14F-4D97-AF65-F5344CB8AC3E}">
        <p14:creationId xmlns:p14="http://schemas.microsoft.com/office/powerpoint/2010/main" val="241101153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14959308-C615-BEB5-696D-BE30731DF9F1}"/>
              </a:ext>
            </a:extLst>
          </p:cNvPr>
          <p:cNvGrpSpPr/>
          <p:nvPr/>
        </p:nvGrpSpPr>
        <p:grpSpPr>
          <a:xfrm>
            <a:off x="807668" y="2209800"/>
            <a:ext cx="10576663" cy="1854017"/>
            <a:chOff x="4564337" y="378280"/>
            <a:chExt cx="3063327" cy="773790"/>
          </a:xfrm>
        </p:grpSpPr>
        <p:cxnSp>
          <p:nvCxnSpPr>
            <p:cNvPr id="3" name="直接连接符 5">
              <a:extLst>
                <a:ext uri="{FF2B5EF4-FFF2-40B4-BE49-F238E27FC236}">
                  <a16:creationId xmlns:a16="http://schemas.microsoft.com/office/drawing/2014/main" id="{C973EBDB-1231-3F7C-C6D3-7508C7350A73}"/>
                </a:ext>
              </a:extLst>
            </p:cNvPr>
            <p:cNvCxnSpPr/>
            <p:nvPr/>
          </p:nvCxnSpPr>
          <p:spPr>
            <a:xfrm flipH="1">
              <a:off x="4564337" y="115207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 name="直接连接符 6">
              <a:extLst>
                <a:ext uri="{FF2B5EF4-FFF2-40B4-BE49-F238E27FC236}">
                  <a16:creationId xmlns:a16="http://schemas.microsoft.com/office/drawing/2014/main" id="{3CEF1D87-BB3F-160D-F25F-BA185BC76962}"/>
                </a:ext>
              </a:extLst>
            </p:cNvPr>
            <p:cNvCxnSpPr/>
            <p:nvPr/>
          </p:nvCxnSpPr>
          <p:spPr>
            <a:xfrm>
              <a:off x="4564337" y="378280"/>
              <a:ext cx="306332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5" name="文本框 4">
            <a:extLst>
              <a:ext uri="{FF2B5EF4-FFF2-40B4-BE49-F238E27FC236}">
                <a16:creationId xmlns:a16="http://schemas.microsoft.com/office/drawing/2014/main" id="{452416CB-D730-F56E-83F3-BA77288AFF37}"/>
              </a:ext>
            </a:extLst>
          </p:cNvPr>
          <p:cNvSpPr txBox="1"/>
          <p:nvPr/>
        </p:nvSpPr>
        <p:spPr>
          <a:xfrm>
            <a:off x="1828800" y="2536644"/>
            <a:ext cx="8164286" cy="1200329"/>
          </a:xfrm>
          <a:prstGeom prst="rect">
            <a:avLst/>
          </a:prstGeom>
          <a:gradFill>
            <a:gsLst>
              <a:gs pos="100000">
                <a:srgbClr val="B3CED5"/>
              </a:gs>
              <a:gs pos="0">
                <a:srgbClr val="DDE3D8"/>
              </a:gs>
            </a:gsLst>
            <a:lin scaled="1"/>
          </a:gradFill>
        </p:spPr>
        <p:txBody>
          <a:bodyPr wrap="square" rtlCol="0">
            <a:spAutoFit/>
          </a:bodyPr>
          <a:lstStyle/>
          <a:p>
            <a:pPr algn="ctr"/>
            <a:r>
              <a:rPr lang="zh-CN" altLang="en-US" sz="7200" dirty="0">
                <a:solidFill>
                  <a:schemeClr val="tx1">
                    <a:lumMod val="75000"/>
                    <a:lumOff val="25000"/>
                  </a:schemeClr>
                </a:solidFill>
                <a:latin typeface="+mj-ea"/>
                <a:cs typeface="Arial" panose="020B0604020202020204" pitchFamily="34" charset="0"/>
                <a:sym typeface="iekie jianheiti" panose="02000000000000000000" pitchFamily="2" charset="-128"/>
              </a:rPr>
              <a:t>比赛指南</a:t>
            </a:r>
          </a:p>
        </p:txBody>
      </p:sp>
    </p:spTree>
    <p:extLst>
      <p:ext uri="{BB962C8B-B14F-4D97-AF65-F5344CB8AC3E}">
        <p14:creationId xmlns:p14="http://schemas.microsoft.com/office/powerpoint/2010/main" val="1929433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16" presetClass="entr" presetSubtype="21"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C36DA667-9127-0859-DBEF-975F252A63FC}"/>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公共货架抓取</a:t>
            </a:r>
            <a:endParaRPr lang="zh-CN" altLang="en-US" dirty="0"/>
          </a:p>
        </p:txBody>
      </p:sp>
      <p:sp>
        <p:nvSpPr>
          <p:cNvPr id="4" name="文本框 3">
            <a:extLst>
              <a:ext uri="{FF2B5EF4-FFF2-40B4-BE49-F238E27FC236}">
                <a16:creationId xmlns:a16="http://schemas.microsoft.com/office/drawing/2014/main" id="{E6949D76-A799-4240-A158-73F6AC934D8B}"/>
              </a:ext>
            </a:extLst>
          </p:cNvPr>
          <p:cNvSpPr txBox="1"/>
          <p:nvPr/>
        </p:nvSpPr>
        <p:spPr>
          <a:xfrm>
            <a:off x="795130" y="1257300"/>
            <a:ext cx="10601740" cy="1135054"/>
          </a:xfrm>
          <a:prstGeom prst="rect">
            <a:avLst/>
          </a:prstGeom>
          <a:noFill/>
        </p:spPr>
        <p:txBody>
          <a:bodyPr wrap="square" rtlCol="0">
            <a:spAutoFit/>
          </a:bodyPr>
          <a:lstStyle/>
          <a:p>
            <a:pPr>
              <a:lnSpc>
                <a:spcPct val="150000"/>
              </a:lnSpc>
            </a:pPr>
            <a:r>
              <a:rPr lang="zh-CN" altLang="en-US" sz="2400" dirty="0">
                <a:latin typeface="+mj-ea"/>
                <a:ea typeface="+mj-ea"/>
              </a:rPr>
              <a:t>利用</a:t>
            </a:r>
            <a:r>
              <a:rPr lang="en-US" altLang="zh-CN" sz="2400" dirty="0">
                <a:latin typeface="+mj-ea"/>
                <a:ea typeface="+mj-ea"/>
              </a:rPr>
              <a:t>BR280</a:t>
            </a:r>
            <a:r>
              <a:rPr lang="zh-CN" altLang="en-US" sz="2400" dirty="0">
                <a:latin typeface="+mj-ea"/>
                <a:ea typeface="+mj-ea"/>
              </a:rPr>
              <a:t>机械臂的</a:t>
            </a:r>
            <a:r>
              <a:rPr lang="en-US" altLang="zh-CN" sz="2400" dirty="0">
                <a:latin typeface="+mj-ea"/>
                <a:ea typeface="+mj-ea"/>
              </a:rPr>
              <a:t>API</a:t>
            </a:r>
            <a:r>
              <a:rPr lang="zh-CN" altLang="en-US" sz="2400" dirty="0">
                <a:latin typeface="+mj-ea"/>
                <a:ea typeface="+mj-ea"/>
              </a:rPr>
              <a:t>，可分别设置上下层准备抓取姿态、抓取姿态和放置姿态动作，通过遥控器来实现机械臂姿态切换进行抓取</a:t>
            </a:r>
          </a:p>
        </p:txBody>
      </p:sp>
      <p:pic>
        <p:nvPicPr>
          <p:cNvPr id="6" name="图片 5">
            <a:extLst>
              <a:ext uri="{FF2B5EF4-FFF2-40B4-BE49-F238E27FC236}">
                <a16:creationId xmlns:a16="http://schemas.microsoft.com/office/drawing/2014/main" id="{53557C52-D6D4-4FAF-8B57-78D7DEC6F7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4738" y="2411988"/>
            <a:ext cx="6325775" cy="4107318"/>
          </a:xfrm>
          <a:prstGeom prst="rect">
            <a:avLst/>
          </a:prstGeom>
        </p:spPr>
      </p:pic>
    </p:spTree>
    <p:extLst>
      <p:ext uri="{BB962C8B-B14F-4D97-AF65-F5344CB8AC3E}">
        <p14:creationId xmlns:p14="http://schemas.microsoft.com/office/powerpoint/2010/main" val="174692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en-US" altLang="zh-CN" sz="2800" b="1" dirty="0">
                <a:solidFill>
                  <a:srgbClr val="4F4D50"/>
                </a:solidFill>
                <a:latin typeface="微软雅黑" panose="020B0503020204020204" pitchFamily="34" charset="-122"/>
                <a:ea typeface="微软雅黑" panose="020B0503020204020204" pitchFamily="34" charset="-122"/>
                <a:sym typeface="+mn-ea"/>
              </a:rPr>
              <a:t>ROS</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676BA866-1C2F-B756-2E85-2F133C05BCE1}"/>
              </a:ext>
            </a:extLst>
          </p:cNvPr>
          <p:cNvSpPr txBox="1"/>
          <p:nvPr/>
        </p:nvSpPr>
        <p:spPr>
          <a:xfrm>
            <a:off x="1027525" y="1279046"/>
            <a:ext cx="3686348" cy="497957"/>
          </a:xfrm>
          <a:prstGeom prst="rect">
            <a:avLst/>
          </a:prstGeom>
          <a:noFill/>
        </p:spPr>
        <p:txBody>
          <a:bodyPr wrap="square" rtlCol="0">
            <a:spAutoFit/>
          </a:bodyPr>
          <a:lstStyle/>
          <a:p>
            <a:pPr marL="457200" indent="-457200" algn="l">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sym typeface="+mn-ea"/>
              </a:rPr>
              <a:t>图像话题的消息类型</a:t>
            </a:r>
            <a:endParaRPr lang="zh-CN" altLang="en-US" sz="2400" b="1" dirty="0">
              <a:solidFill>
                <a:srgbClr val="4F4D5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62B89D1-0CDA-FC31-56E0-C8E7F7533078}"/>
              </a:ext>
            </a:extLst>
          </p:cNvPr>
          <p:cNvSpPr txBox="1"/>
          <p:nvPr/>
        </p:nvSpPr>
        <p:spPr>
          <a:xfrm>
            <a:off x="1027525" y="1899677"/>
            <a:ext cx="10477538"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t>图像话题的消息类型是</a:t>
            </a:r>
            <a:r>
              <a:rPr lang="en-US" altLang="zh-CN" dirty="0" err="1"/>
              <a:t>sensor_msgs</a:t>
            </a:r>
            <a:r>
              <a:rPr lang="en-US" altLang="zh-CN" dirty="0"/>
              <a:t>/Image</a:t>
            </a:r>
            <a:r>
              <a:rPr lang="zh-CN" altLang="en-US" dirty="0"/>
              <a:t>（</a:t>
            </a:r>
            <a:r>
              <a:rPr lang="en-US" altLang="zh-CN" dirty="0" err="1"/>
              <a:t>sensor_msgs</a:t>
            </a:r>
            <a:r>
              <a:rPr lang="en-US" altLang="zh-CN" dirty="0"/>
              <a:t>/Image Documentation (ros.org)</a:t>
            </a:r>
            <a:r>
              <a:rPr lang="zh-CN" altLang="en-US" dirty="0"/>
              <a:t>），这是</a:t>
            </a:r>
            <a:r>
              <a:rPr lang="en-US" altLang="zh-CN" dirty="0"/>
              <a:t>ROS</a:t>
            </a:r>
            <a:r>
              <a:rPr lang="zh-CN" altLang="en-US" dirty="0"/>
              <a:t>定义的一种摄像头原始图像的消息类型，可以使用以下命令查看该图像消息的详细定义：</a:t>
            </a:r>
            <a:endParaRPr lang="en-US" altLang="zh-CN" dirty="0"/>
          </a:p>
          <a:p>
            <a:pPr marL="0" indent="0">
              <a:buNone/>
            </a:pPr>
            <a:endParaRPr lang="en-US" altLang="zh-CN" dirty="0"/>
          </a:p>
          <a:p>
            <a:pPr marL="0" indent="0">
              <a:buNone/>
            </a:pPr>
            <a:r>
              <a:rPr lang="en-US" altLang="zh-CN" dirty="0" err="1"/>
              <a:t>rosmsg</a:t>
            </a:r>
            <a:r>
              <a:rPr lang="en-US" altLang="zh-CN" dirty="0"/>
              <a:t> show </a:t>
            </a:r>
            <a:r>
              <a:rPr lang="en-US" altLang="zh-CN" dirty="0" err="1"/>
              <a:t>sensor_msgs</a:t>
            </a:r>
            <a:r>
              <a:rPr lang="en-US" altLang="zh-CN" dirty="0"/>
              <a:t>/Image</a:t>
            </a:r>
            <a:endParaRPr lang="zh-CN" altLang="en-US" dirty="0"/>
          </a:p>
        </p:txBody>
      </p:sp>
    </p:spTree>
    <p:extLst>
      <p:ext uri="{BB962C8B-B14F-4D97-AF65-F5344CB8AC3E}">
        <p14:creationId xmlns:p14="http://schemas.microsoft.com/office/powerpoint/2010/main" val="373146939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676460" y="1185950"/>
            <a:ext cx="10982140"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遥控器修改如下：</a:t>
            </a:r>
          </a:p>
          <a:p>
            <a:r>
              <a:rPr lang="zh-CN" altLang="en-US" dirty="0">
                <a:solidFill>
                  <a:schemeClr val="tx1"/>
                </a:solidFill>
              </a:rPr>
              <a:t>	</a:t>
            </a:r>
            <a:r>
              <a:rPr lang="en-US" altLang="zh-CN" dirty="0">
                <a:solidFill>
                  <a:schemeClr val="tx1"/>
                </a:solidFill>
              </a:rPr>
              <a:t>cd ~\mr300_ws\</a:t>
            </a:r>
            <a:r>
              <a:rPr lang="en-US" altLang="zh-CN" dirty="0" err="1">
                <a:solidFill>
                  <a:schemeClr val="tx1"/>
                </a:solidFill>
              </a:rPr>
              <a:t>src</a:t>
            </a:r>
            <a:r>
              <a:rPr lang="en-US" altLang="zh-CN" dirty="0">
                <a:solidFill>
                  <a:schemeClr val="tx1"/>
                </a:solidFill>
              </a:rPr>
              <a:t>\</a:t>
            </a:r>
            <a:r>
              <a:rPr lang="en-US" altLang="zh-CN" dirty="0" err="1">
                <a:solidFill>
                  <a:schemeClr val="tx1"/>
                </a:solidFill>
              </a:rPr>
              <a:t>logitech_teleop</a:t>
            </a:r>
            <a:r>
              <a:rPr lang="en-US" altLang="zh-CN" dirty="0">
                <a:solidFill>
                  <a:schemeClr val="tx1"/>
                </a:solidFill>
              </a:rPr>
              <a:t>\</a:t>
            </a:r>
            <a:r>
              <a:rPr lang="en-US" altLang="zh-CN" dirty="0" err="1">
                <a:solidFill>
                  <a:schemeClr val="tx1"/>
                </a:solidFill>
              </a:rPr>
              <a:t>src</a:t>
            </a:r>
            <a:endParaRPr lang="en-US" altLang="zh-CN" dirty="0">
              <a:solidFill>
                <a:schemeClr val="tx1"/>
              </a:solidFill>
            </a:endParaRPr>
          </a:p>
          <a:p>
            <a:r>
              <a:rPr lang="zh-CN" altLang="en-US" dirty="0">
                <a:solidFill>
                  <a:schemeClr val="tx1"/>
                </a:solidFill>
              </a:rPr>
              <a:t>先把遥控器配置文件</a:t>
            </a:r>
            <a:r>
              <a:rPr lang="en-US" altLang="zh-CN" dirty="0">
                <a:solidFill>
                  <a:schemeClr val="tx1"/>
                </a:solidFill>
              </a:rPr>
              <a:t>logitech_teleop_node.cpp</a:t>
            </a:r>
            <a:r>
              <a:rPr lang="zh-CN" altLang="en-US" dirty="0">
                <a:solidFill>
                  <a:schemeClr val="tx1"/>
                </a:solidFill>
              </a:rPr>
              <a:t>备份；之后再进行修改；</a:t>
            </a:r>
          </a:p>
        </p:txBody>
      </p:sp>
      <p:sp>
        <p:nvSpPr>
          <p:cNvPr id="3" name="文本框 2">
            <a:extLst>
              <a:ext uri="{FF2B5EF4-FFF2-40B4-BE49-F238E27FC236}">
                <a16:creationId xmlns:a16="http://schemas.microsoft.com/office/drawing/2014/main" id="{4B931E37-AB26-08E4-67D7-6B470EF0AA13}"/>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遥控器修改</a:t>
            </a:r>
            <a:endParaRPr lang="zh-CN" altLang="en-US" dirty="0"/>
          </a:p>
        </p:txBody>
      </p:sp>
      <p:pic>
        <p:nvPicPr>
          <p:cNvPr id="7" name="图片 6">
            <a:extLst>
              <a:ext uri="{FF2B5EF4-FFF2-40B4-BE49-F238E27FC236}">
                <a16:creationId xmlns:a16="http://schemas.microsoft.com/office/drawing/2014/main" id="{5912FB23-0089-49CC-9DD0-75386A913B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822" y="2892234"/>
            <a:ext cx="6685359" cy="3007754"/>
          </a:xfrm>
          <a:prstGeom prst="rect">
            <a:avLst/>
          </a:prstGeom>
        </p:spPr>
      </p:pic>
    </p:spTree>
    <p:extLst>
      <p:ext uri="{BB962C8B-B14F-4D97-AF65-F5344CB8AC3E}">
        <p14:creationId xmlns:p14="http://schemas.microsoft.com/office/powerpoint/2010/main" val="171267203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676460" y="1185950"/>
            <a:ext cx="10982140" cy="3351046"/>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pPr marL="0" indent="0">
              <a:buNone/>
            </a:pPr>
            <a:r>
              <a:rPr lang="zh-CN" altLang="en-US" dirty="0">
                <a:solidFill>
                  <a:schemeClr val="tx1"/>
                </a:solidFill>
              </a:rPr>
              <a:t>注：</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不要修改摇杆功能，否则不能控制小车移动</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修改完成后，</a:t>
            </a:r>
            <a:endParaRPr lang="en-US" altLang="zh-CN" dirty="0">
              <a:solidFill>
                <a:schemeClr val="tx1"/>
              </a:solidFill>
            </a:endParaRPr>
          </a:p>
          <a:p>
            <a:pPr marL="0" indent="0">
              <a:buNone/>
            </a:pPr>
            <a:r>
              <a:rPr lang="en-US" altLang="zh-CN" dirty="0">
                <a:solidFill>
                  <a:schemeClr val="tx1"/>
                </a:solidFill>
              </a:rPr>
              <a:t>	cd ~/mr300_ws</a:t>
            </a:r>
          </a:p>
          <a:p>
            <a:pPr marL="0" indent="0">
              <a:buNone/>
            </a:pPr>
            <a:r>
              <a:rPr lang="en-US" altLang="zh-CN" dirty="0">
                <a:solidFill>
                  <a:schemeClr val="tx1"/>
                </a:solidFill>
              </a:rPr>
              <a:t>	</a:t>
            </a:r>
            <a:r>
              <a:rPr lang="en-US" altLang="zh-CN" dirty="0" err="1">
                <a:solidFill>
                  <a:schemeClr val="tx1"/>
                </a:solidFill>
              </a:rPr>
              <a:t>catkin_make</a:t>
            </a:r>
            <a:endParaRPr lang="en-US" altLang="zh-CN" dirty="0">
              <a:solidFill>
                <a:schemeClr val="tx1"/>
              </a:solidFill>
            </a:endParaRPr>
          </a:p>
          <a:p>
            <a:pPr marL="0" indent="0">
              <a:buNone/>
            </a:pPr>
            <a:r>
              <a:rPr lang="en-US" altLang="zh-CN" dirty="0">
                <a:solidFill>
                  <a:schemeClr val="tx1"/>
                </a:solidFill>
              </a:rPr>
              <a:t>	</a:t>
            </a:r>
            <a:r>
              <a:rPr lang="zh-CN" altLang="en-US" dirty="0">
                <a:solidFill>
                  <a:schemeClr val="tx1"/>
                </a:solidFill>
              </a:rPr>
              <a:t>编译完成后，重启小车即可生效</a:t>
            </a:r>
          </a:p>
        </p:txBody>
      </p:sp>
      <p:sp>
        <p:nvSpPr>
          <p:cNvPr id="3" name="文本框 2">
            <a:extLst>
              <a:ext uri="{FF2B5EF4-FFF2-40B4-BE49-F238E27FC236}">
                <a16:creationId xmlns:a16="http://schemas.microsoft.com/office/drawing/2014/main" id="{4B931E37-AB26-08E4-67D7-6B470EF0AA13}"/>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遥控器修改</a:t>
            </a:r>
            <a:endParaRPr lang="zh-CN" altLang="en-US" dirty="0"/>
          </a:p>
        </p:txBody>
      </p:sp>
    </p:spTree>
    <p:extLst>
      <p:ext uri="{BB962C8B-B14F-4D97-AF65-F5344CB8AC3E}">
        <p14:creationId xmlns:p14="http://schemas.microsoft.com/office/powerpoint/2010/main" val="32607772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1027525" y="1899677"/>
            <a:ext cx="10163639" cy="2797048"/>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调整机械臂至桌面识别准备姿态，让摄像头看到小车前方大部分桌面，可利用机械臂的软件进行操作，放松所有电机后摆到指定姿态再上电获取坐标数据。</a:t>
            </a:r>
            <a:endParaRPr lang="en-US" altLang="zh-CN" dirty="0">
              <a:solidFill>
                <a:schemeClr val="tx1"/>
              </a:solidFill>
            </a:endParaRPr>
          </a:p>
          <a:p>
            <a:r>
              <a:rPr lang="zh-CN" altLang="en-US" dirty="0">
                <a:solidFill>
                  <a:schemeClr val="tx1"/>
                </a:solidFill>
              </a:rPr>
              <a:t>可以先设定一个抓取图像中间的机械臂姿态，之后根据积木识别框与图像中心的偏差来调整机械臂坐标，从而抓取指定颜色积木</a:t>
            </a:r>
          </a:p>
        </p:txBody>
      </p:sp>
      <p:sp>
        <p:nvSpPr>
          <p:cNvPr id="3" name="文本框 2">
            <a:extLst>
              <a:ext uri="{FF2B5EF4-FFF2-40B4-BE49-F238E27FC236}">
                <a16:creationId xmlns:a16="http://schemas.microsoft.com/office/drawing/2014/main" id="{14EAEBE4-E56B-7F1A-B0E4-B430323EAFAB}"/>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颜色识别抓取</a:t>
            </a:r>
            <a:endParaRPr lang="zh-CN" altLang="en-US" dirty="0"/>
          </a:p>
        </p:txBody>
      </p:sp>
      <p:sp>
        <p:nvSpPr>
          <p:cNvPr id="7" name="文本框 6">
            <a:extLst>
              <a:ext uri="{FF2B5EF4-FFF2-40B4-BE49-F238E27FC236}">
                <a16:creationId xmlns:a16="http://schemas.microsoft.com/office/drawing/2014/main" id="{566AD568-C54F-9006-197F-532F52AAE039}"/>
              </a:ext>
            </a:extLst>
          </p:cNvPr>
          <p:cNvSpPr txBox="1"/>
          <p:nvPr/>
        </p:nvSpPr>
        <p:spPr>
          <a:xfrm>
            <a:off x="1027524" y="1279046"/>
            <a:ext cx="6997359" cy="497957"/>
          </a:xfrm>
          <a:prstGeom prst="rect">
            <a:avLst/>
          </a:prstGeom>
          <a:noFill/>
        </p:spPr>
        <p:txBody>
          <a:bodyPr wrap="square" rtlCol="0">
            <a:spAutoFit/>
          </a:bodyPr>
          <a:lstStyle/>
          <a:p>
            <a:pPr marL="457200" indent="-457200">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rPr>
              <a:t>实现方法</a:t>
            </a:r>
          </a:p>
        </p:txBody>
      </p:sp>
    </p:spTree>
    <p:extLst>
      <p:ext uri="{BB962C8B-B14F-4D97-AF65-F5344CB8AC3E}">
        <p14:creationId xmlns:p14="http://schemas.microsoft.com/office/powerpoint/2010/main" val="264023898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4EAEBE4-E56B-7F1A-B0E4-B430323EAFAB}"/>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颜色识别抓取</a:t>
            </a:r>
            <a:endParaRPr lang="zh-CN" altLang="en-US" dirty="0"/>
          </a:p>
        </p:txBody>
      </p:sp>
      <p:sp>
        <p:nvSpPr>
          <p:cNvPr id="7" name="文本框 6">
            <a:extLst>
              <a:ext uri="{FF2B5EF4-FFF2-40B4-BE49-F238E27FC236}">
                <a16:creationId xmlns:a16="http://schemas.microsoft.com/office/drawing/2014/main" id="{566AD568-C54F-9006-197F-532F52AAE039}"/>
              </a:ext>
            </a:extLst>
          </p:cNvPr>
          <p:cNvSpPr txBox="1"/>
          <p:nvPr/>
        </p:nvSpPr>
        <p:spPr>
          <a:xfrm>
            <a:off x="1027524" y="1279046"/>
            <a:ext cx="6997359" cy="497957"/>
          </a:xfrm>
          <a:prstGeom prst="rect">
            <a:avLst/>
          </a:prstGeom>
          <a:noFill/>
        </p:spPr>
        <p:txBody>
          <a:bodyPr wrap="square" rtlCol="0">
            <a:spAutoFit/>
          </a:bodyPr>
          <a:lstStyle/>
          <a:p>
            <a:pPr marL="457200" indent="-457200">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rPr>
              <a:t>几种颜色的</a:t>
            </a:r>
            <a:r>
              <a:rPr lang="en-US" altLang="zh-CN" sz="2400" b="1" dirty="0">
                <a:solidFill>
                  <a:srgbClr val="4F4D50"/>
                </a:solidFill>
                <a:latin typeface="微软雅黑" panose="020B0503020204020204" pitchFamily="34" charset="-122"/>
                <a:ea typeface="微软雅黑" panose="020B0503020204020204" pitchFamily="34" charset="-122"/>
              </a:rPr>
              <a:t>HSV</a:t>
            </a:r>
            <a:r>
              <a:rPr lang="zh-CN" altLang="en-US" sz="2400" b="1" dirty="0">
                <a:solidFill>
                  <a:srgbClr val="4F4D50"/>
                </a:solidFill>
                <a:latin typeface="微软雅黑" panose="020B0503020204020204" pitchFamily="34" charset="-122"/>
                <a:ea typeface="微软雅黑" panose="020B0503020204020204" pitchFamily="34" charset="-122"/>
              </a:rPr>
              <a:t>范围</a:t>
            </a:r>
          </a:p>
        </p:txBody>
      </p:sp>
      <p:pic>
        <p:nvPicPr>
          <p:cNvPr id="5" name="图片 4">
            <a:extLst>
              <a:ext uri="{FF2B5EF4-FFF2-40B4-BE49-F238E27FC236}">
                <a16:creationId xmlns:a16="http://schemas.microsoft.com/office/drawing/2014/main" id="{8692CDF9-48E3-434C-A8A7-E5F7E9515B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3889" y="2082088"/>
            <a:ext cx="8469451" cy="2074152"/>
          </a:xfrm>
          <a:prstGeom prst="rect">
            <a:avLst/>
          </a:prstGeom>
        </p:spPr>
      </p:pic>
    </p:spTree>
    <p:extLst>
      <p:ext uri="{BB962C8B-B14F-4D97-AF65-F5344CB8AC3E}">
        <p14:creationId xmlns:p14="http://schemas.microsoft.com/office/powerpoint/2010/main" val="2330129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B03602BB-E11E-CA12-9AA0-BDD55B03CC77}"/>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t>仓库货架抓取</a:t>
            </a:r>
          </a:p>
        </p:txBody>
      </p:sp>
      <p:sp>
        <p:nvSpPr>
          <p:cNvPr id="3" name="文本框 2">
            <a:extLst>
              <a:ext uri="{FF2B5EF4-FFF2-40B4-BE49-F238E27FC236}">
                <a16:creationId xmlns:a16="http://schemas.microsoft.com/office/drawing/2014/main" id="{6D60E2F8-D951-7642-1632-0A82FDC5E7A2}"/>
              </a:ext>
            </a:extLst>
          </p:cNvPr>
          <p:cNvSpPr txBox="1"/>
          <p:nvPr/>
        </p:nvSpPr>
        <p:spPr>
          <a:xfrm>
            <a:off x="1027524" y="1279046"/>
            <a:ext cx="9879962" cy="2713948"/>
          </a:xfrm>
          <a:prstGeom prst="rect">
            <a:avLst/>
          </a:prstGeom>
          <a:noFill/>
        </p:spPr>
        <p:txBody>
          <a:bodyPr wrap="square" rtlCol="0">
            <a:spAutoFit/>
          </a:bodyPr>
          <a:lstStyle/>
          <a:p>
            <a:pPr marL="342900" indent="-342900">
              <a:lnSpc>
                <a:spcPct val="120000"/>
              </a:lnSpc>
              <a:buClr>
                <a:srgbClr val="E83428"/>
              </a:buClr>
              <a:buFont typeface="Wingdings" panose="05000000000000000000" pitchFamily="2" charset="2"/>
              <a:buChar char="Ø"/>
            </a:pPr>
            <a:r>
              <a:rPr lang="zh-CN" altLang="en-US" sz="2400" dirty="0">
                <a:solidFill>
                  <a:srgbClr val="4F4D50"/>
                </a:solidFill>
                <a:latin typeface="微软雅黑" panose="020B0503020204020204" pitchFamily="34" charset="-122"/>
                <a:ea typeface="微软雅黑" panose="020B0503020204020204" pitchFamily="34" charset="-122"/>
              </a:rPr>
              <a:t>比赛开始前要先建好地图保存</a:t>
            </a:r>
            <a:endParaRPr lang="en-US" altLang="zh-CN" sz="2400" dirty="0">
              <a:solidFill>
                <a:srgbClr val="4F4D50"/>
              </a:solidFill>
              <a:latin typeface="微软雅黑" panose="020B0503020204020204" pitchFamily="34" charset="-122"/>
              <a:ea typeface="微软雅黑" panose="020B0503020204020204" pitchFamily="34" charset="-122"/>
            </a:endParaRPr>
          </a:p>
          <a:p>
            <a:pPr marL="342900" indent="-342900">
              <a:lnSpc>
                <a:spcPct val="120000"/>
              </a:lnSpc>
              <a:buClr>
                <a:srgbClr val="E83428"/>
              </a:buClr>
              <a:buFont typeface="Wingdings" panose="05000000000000000000" pitchFamily="2" charset="2"/>
              <a:buChar char="Ø"/>
            </a:pPr>
            <a:r>
              <a:rPr lang="zh-CN" altLang="en-US" sz="2400" dirty="0">
                <a:solidFill>
                  <a:srgbClr val="4F4D50"/>
                </a:solidFill>
                <a:latin typeface="微软雅黑" panose="020B0503020204020204" pitchFamily="34" charset="-122"/>
                <a:ea typeface="微软雅黑" panose="020B0503020204020204" pitchFamily="34" charset="-122"/>
              </a:rPr>
              <a:t>保存出发区和仓库位置，需要先进行定位，移动到目标点后，可监听</a:t>
            </a:r>
            <a:r>
              <a:rPr lang="en-US" altLang="zh-CN" sz="2400" dirty="0">
                <a:solidFill>
                  <a:srgbClr val="4F4D50"/>
                </a:solidFill>
                <a:latin typeface="微软雅黑" panose="020B0503020204020204" pitchFamily="34" charset="-122"/>
                <a:ea typeface="微软雅黑" panose="020B0503020204020204" pitchFamily="34" charset="-122"/>
              </a:rPr>
              <a:t>/map</a:t>
            </a:r>
            <a:r>
              <a:rPr lang="zh-CN" altLang="en-US" sz="2400" dirty="0">
                <a:solidFill>
                  <a:srgbClr val="4F4D50"/>
                </a:solidFill>
                <a:latin typeface="微软雅黑" panose="020B0503020204020204" pitchFamily="34" charset="-122"/>
                <a:ea typeface="微软雅黑" panose="020B0503020204020204" pitchFamily="34" charset="-122"/>
              </a:rPr>
              <a:t>和</a:t>
            </a:r>
            <a:r>
              <a:rPr lang="en-US" altLang="zh-CN" sz="2400" dirty="0">
                <a:solidFill>
                  <a:srgbClr val="4F4D50"/>
                </a:solidFill>
                <a:latin typeface="微软雅黑" panose="020B0503020204020204" pitchFamily="34" charset="-122"/>
                <a:ea typeface="微软雅黑" panose="020B0503020204020204" pitchFamily="34" charset="-122"/>
              </a:rPr>
              <a:t>/</a:t>
            </a:r>
            <a:r>
              <a:rPr lang="en-US" altLang="zh-CN" sz="2400" dirty="0" err="1">
                <a:solidFill>
                  <a:srgbClr val="4F4D50"/>
                </a:solidFill>
                <a:latin typeface="微软雅黑" panose="020B0503020204020204" pitchFamily="34" charset="-122"/>
                <a:ea typeface="微软雅黑" panose="020B0503020204020204" pitchFamily="34" charset="-122"/>
              </a:rPr>
              <a:t>base_link</a:t>
            </a:r>
            <a:r>
              <a:rPr lang="zh-CN" altLang="en-US" sz="2400" dirty="0">
                <a:solidFill>
                  <a:srgbClr val="4F4D50"/>
                </a:solidFill>
                <a:latin typeface="微软雅黑" panose="020B0503020204020204" pitchFamily="34" charset="-122"/>
                <a:ea typeface="微软雅黑" panose="020B0503020204020204" pitchFamily="34" charset="-122"/>
              </a:rPr>
              <a:t>的</a:t>
            </a:r>
            <a:r>
              <a:rPr lang="en-US" altLang="zh-CN" sz="2400" dirty="0" err="1">
                <a:solidFill>
                  <a:srgbClr val="4F4D50"/>
                </a:solidFill>
                <a:latin typeface="微软雅黑" panose="020B0503020204020204" pitchFamily="34" charset="-122"/>
                <a:ea typeface="微软雅黑" panose="020B0503020204020204" pitchFamily="34" charset="-122"/>
              </a:rPr>
              <a:t>tf</a:t>
            </a:r>
            <a:r>
              <a:rPr lang="zh-CN" altLang="en-US" sz="2400" dirty="0">
                <a:solidFill>
                  <a:srgbClr val="4F4D50"/>
                </a:solidFill>
                <a:latin typeface="微软雅黑" panose="020B0503020204020204" pitchFamily="34" charset="-122"/>
                <a:ea typeface="微软雅黑" panose="020B0503020204020204" pitchFamily="34" charset="-122"/>
              </a:rPr>
              <a:t>转换数据来获取目标点信息，建议保存为</a:t>
            </a:r>
            <a:r>
              <a:rPr lang="en-US" altLang="zh-CN" sz="2400" dirty="0">
                <a:solidFill>
                  <a:srgbClr val="4F4D50"/>
                </a:solidFill>
                <a:latin typeface="微软雅黑" panose="020B0503020204020204" pitchFamily="34" charset="-122"/>
                <a:ea typeface="微软雅黑" panose="020B0503020204020204" pitchFamily="34" charset="-122"/>
              </a:rPr>
              <a:t>txt</a:t>
            </a:r>
            <a:r>
              <a:rPr lang="zh-CN" altLang="en-US" sz="2400" dirty="0">
                <a:solidFill>
                  <a:srgbClr val="4F4D50"/>
                </a:solidFill>
                <a:latin typeface="微软雅黑" panose="020B0503020204020204" pitchFamily="34" charset="-122"/>
                <a:ea typeface="微软雅黑" panose="020B0503020204020204" pitchFamily="34" charset="-122"/>
              </a:rPr>
              <a:t>文档。</a:t>
            </a:r>
            <a:endParaRPr lang="en-US" altLang="zh-CN" sz="2400" dirty="0">
              <a:solidFill>
                <a:srgbClr val="4F4D50"/>
              </a:solidFill>
              <a:latin typeface="微软雅黑" panose="020B0503020204020204" pitchFamily="34" charset="-122"/>
              <a:ea typeface="微软雅黑" panose="020B0503020204020204" pitchFamily="34" charset="-122"/>
            </a:endParaRPr>
          </a:p>
          <a:p>
            <a:pPr marL="342900" indent="-342900">
              <a:lnSpc>
                <a:spcPct val="120000"/>
              </a:lnSpc>
              <a:buClr>
                <a:srgbClr val="E83428"/>
              </a:buClr>
              <a:buFont typeface="Wingdings" panose="05000000000000000000" pitchFamily="2" charset="2"/>
              <a:buChar char="Ø"/>
            </a:pPr>
            <a:r>
              <a:rPr lang="zh-CN" altLang="en-US" sz="2400" dirty="0">
                <a:solidFill>
                  <a:srgbClr val="4F4D50"/>
                </a:solidFill>
                <a:latin typeface="微软雅黑" panose="020B0503020204020204" pitchFamily="34" charset="-122"/>
                <a:ea typeface="微软雅黑" panose="020B0503020204020204" pitchFamily="34" charset="-122"/>
              </a:rPr>
              <a:t>颜色抓取结束后，先后退</a:t>
            </a:r>
            <a:r>
              <a:rPr lang="en-US" altLang="zh-CN" sz="2400" dirty="0">
                <a:solidFill>
                  <a:srgbClr val="4F4D50"/>
                </a:solidFill>
                <a:latin typeface="微软雅黑" panose="020B0503020204020204" pitchFamily="34" charset="-122"/>
                <a:ea typeface="微软雅黑" panose="020B0503020204020204" pitchFamily="34" charset="-122"/>
              </a:rPr>
              <a:t>30cm</a:t>
            </a:r>
            <a:r>
              <a:rPr lang="zh-CN" altLang="en-US" sz="2400" dirty="0">
                <a:solidFill>
                  <a:srgbClr val="4F4D50"/>
                </a:solidFill>
                <a:latin typeface="微软雅黑" panose="020B0503020204020204" pitchFamily="34" charset="-122"/>
                <a:ea typeface="微软雅黑" panose="020B0503020204020204" pitchFamily="34" charset="-122"/>
              </a:rPr>
              <a:t>左右再开始导航，避免规划出错</a:t>
            </a:r>
            <a:endParaRPr lang="en-US" altLang="zh-CN" sz="2400" dirty="0">
              <a:solidFill>
                <a:srgbClr val="4F4D50"/>
              </a:solidFill>
              <a:latin typeface="微软雅黑" panose="020B0503020204020204" pitchFamily="34" charset="-122"/>
              <a:ea typeface="微软雅黑" panose="020B0503020204020204" pitchFamily="34" charset="-122"/>
            </a:endParaRPr>
          </a:p>
          <a:p>
            <a:pPr>
              <a:lnSpc>
                <a:spcPct val="120000"/>
              </a:lnSpc>
              <a:buClr>
                <a:srgbClr val="E83428"/>
              </a:buClr>
            </a:pPr>
            <a:endParaRPr lang="zh-CN" altLang="en-US" sz="2400" dirty="0">
              <a:solidFill>
                <a:srgbClr val="4F4D5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8391240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1027525" y="1899677"/>
            <a:ext cx="10163639" cy="581057"/>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调用</a:t>
            </a:r>
            <a:r>
              <a:rPr lang="en-US" altLang="zh-CN" dirty="0" err="1">
                <a:solidFill>
                  <a:schemeClr val="tx1"/>
                </a:solidFill>
              </a:rPr>
              <a:t>move_base</a:t>
            </a:r>
            <a:r>
              <a:rPr lang="en-US" altLang="zh-CN" dirty="0">
                <a:solidFill>
                  <a:schemeClr val="tx1"/>
                </a:solidFill>
              </a:rPr>
              <a:t> goal </a:t>
            </a:r>
            <a:r>
              <a:rPr lang="zh-CN" altLang="en-US" dirty="0">
                <a:solidFill>
                  <a:schemeClr val="tx1"/>
                </a:solidFill>
              </a:rPr>
              <a:t>的</a:t>
            </a:r>
            <a:r>
              <a:rPr lang="en-US" altLang="zh-CN" dirty="0" err="1">
                <a:solidFill>
                  <a:schemeClr val="tx1"/>
                </a:solidFill>
              </a:rPr>
              <a:t>actionlib</a:t>
            </a:r>
            <a:r>
              <a:rPr lang="zh-CN" altLang="en-US" dirty="0">
                <a:solidFill>
                  <a:schemeClr val="tx1"/>
                </a:solidFill>
              </a:rPr>
              <a:t>服务，参考如下</a:t>
            </a:r>
          </a:p>
        </p:txBody>
      </p:sp>
      <p:sp>
        <p:nvSpPr>
          <p:cNvPr id="2" name="文本框 1">
            <a:extLst>
              <a:ext uri="{FF2B5EF4-FFF2-40B4-BE49-F238E27FC236}">
                <a16:creationId xmlns:a16="http://schemas.microsoft.com/office/drawing/2014/main" id="{4704DA30-6009-4906-FA68-D791F33A1372}"/>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t>仓库货架抓取</a:t>
            </a:r>
          </a:p>
        </p:txBody>
      </p:sp>
      <p:sp>
        <p:nvSpPr>
          <p:cNvPr id="3" name="文本框 2">
            <a:extLst>
              <a:ext uri="{FF2B5EF4-FFF2-40B4-BE49-F238E27FC236}">
                <a16:creationId xmlns:a16="http://schemas.microsoft.com/office/drawing/2014/main" id="{CDCF46B3-F1F6-7A1C-0421-D9999E820B91}"/>
              </a:ext>
            </a:extLst>
          </p:cNvPr>
          <p:cNvSpPr txBox="1"/>
          <p:nvPr/>
        </p:nvSpPr>
        <p:spPr>
          <a:xfrm>
            <a:off x="1027524" y="1279046"/>
            <a:ext cx="6997359" cy="497957"/>
          </a:xfrm>
          <a:prstGeom prst="rect">
            <a:avLst/>
          </a:prstGeom>
          <a:noFill/>
        </p:spPr>
        <p:txBody>
          <a:bodyPr wrap="square" rtlCol="0">
            <a:spAutoFit/>
          </a:bodyPr>
          <a:lstStyle/>
          <a:p>
            <a:pPr marL="457200" indent="-457200">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rPr>
              <a:t>导航至目标点</a:t>
            </a:r>
          </a:p>
        </p:txBody>
      </p:sp>
      <p:pic>
        <p:nvPicPr>
          <p:cNvPr id="5" name="图片 4">
            <a:extLst>
              <a:ext uri="{FF2B5EF4-FFF2-40B4-BE49-F238E27FC236}">
                <a16:creationId xmlns:a16="http://schemas.microsoft.com/office/drawing/2014/main" id="{DE72F2D5-20FD-4FF8-8AC4-F8B359901C7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7524" y="2603408"/>
            <a:ext cx="9582269" cy="2975546"/>
          </a:xfrm>
          <a:prstGeom prst="rect">
            <a:avLst/>
          </a:prstGeom>
        </p:spPr>
      </p:pic>
    </p:spTree>
    <p:extLst>
      <p:ext uri="{BB962C8B-B14F-4D97-AF65-F5344CB8AC3E}">
        <p14:creationId xmlns:p14="http://schemas.microsoft.com/office/powerpoint/2010/main" val="1464651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7451FFE3-D778-A100-7847-6CFAB1B05960}"/>
              </a:ext>
            </a:extLst>
          </p:cNvPr>
          <p:cNvSpPr txBox="1"/>
          <p:nvPr/>
        </p:nvSpPr>
        <p:spPr>
          <a:xfrm>
            <a:off x="1027525" y="1899677"/>
            <a:ext cx="10163639" cy="3905043"/>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zh-CN" altLang="en-US" dirty="0">
                <a:solidFill>
                  <a:schemeClr val="tx1"/>
                </a:solidFill>
              </a:rPr>
              <a:t>通过</a:t>
            </a:r>
            <a:r>
              <a:rPr lang="en-US" altLang="zh-CN" dirty="0" err="1">
                <a:solidFill>
                  <a:schemeClr val="tx1"/>
                </a:solidFill>
              </a:rPr>
              <a:t>opencv</a:t>
            </a:r>
            <a:r>
              <a:rPr lang="zh-CN" altLang="en-US" dirty="0">
                <a:solidFill>
                  <a:schemeClr val="tx1"/>
                </a:solidFill>
              </a:rPr>
              <a:t>加载</a:t>
            </a:r>
            <a:r>
              <a:rPr lang="en-US" altLang="zh-CN" dirty="0">
                <a:solidFill>
                  <a:schemeClr val="tx1"/>
                </a:solidFill>
              </a:rPr>
              <a:t>yolov5</a:t>
            </a:r>
            <a:r>
              <a:rPr lang="zh-CN" altLang="en-US" dirty="0">
                <a:solidFill>
                  <a:schemeClr val="tx1"/>
                </a:solidFill>
              </a:rPr>
              <a:t>的权重后，可通过积木识别框的中心点与图像中心点的偏差来使小车调整左右位置，通过识别框与图像宽度的比例来使小车调整前后距离</a:t>
            </a:r>
            <a:endParaRPr lang="en-US" altLang="zh-CN" dirty="0">
              <a:solidFill>
                <a:schemeClr val="tx1"/>
              </a:solidFill>
            </a:endParaRPr>
          </a:p>
          <a:p>
            <a:r>
              <a:rPr lang="zh-CN" altLang="en-US" dirty="0">
                <a:solidFill>
                  <a:schemeClr val="tx1"/>
                </a:solidFill>
              </a:rPr>
              <a:t>抓取时，可使小车平行货架移动，下一个积木只需小车前进后退调整即可抓取</a:t>
            </a:r>
            <a:endParaRPr lang="en-US" altLang="zh-CN" dirty="0">
              <a:solidFill>
                <a:schemeClr val="tx1"/>
              </a:solidFill>
            </a:endParaRPr>
          </a:p>
          <a:p>
            <a:r>
              <a:rPr lang="zh-CN" altLang="en-US" dirty="0">
                <a:solidFill>
                  <a:schemeClr val="tx1"/>
                </a:solidFill>
              </a:rPr>
              <a:t>根据训练时的标签，识别时可限制该标签类画不画识别框，即可抓取指定类</a:t>
            </a:r>
            <a:r>
              <a:rPr lang="en-US" altLang="zh-CN" dirty="0">
                <a:solidFill>
                  <a:schemeClr val="tx1"/>
                </a:solidFill>
              </a:rPr>
              <a:t> </a:t>
            </a:r>
            <a:endParaRPr lang="zh-CN" altLang="en-US" dirty="0">
              <a:solidFill>
                <a:schemeClr val="tx1"/>
              </a:solidFill>
            </a:endParaRPr>
          </a:p>
        </p:txBody>
      </p:sp>
      <p:sp>
        <p:nvSpPr>
          <p:cNvPr id="2" name="文本框 1">
            <a:extLst>
              <a:ext uri="{FF2B5EF4-FFF2-40B4-BE49-F238E27FC236}">
                <a16:creationId xmlns:a16="http://schemas.microsoft.com/office/drawing/2014/main" id="{4704DA30-6009-4906-FA68-D791F33A1372}"/>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t>仓库货架抓取</a:t>
            </a:r>
          </a:p>
        </p:txBody>
      </p:sp>
      <p:sp>
        <p:nvSpPr>
          <p:cNvPr id="3" name="文本框 2">
            <a:extLst>
              <a:ext uri="{FF2B5EF4-FFF2-40B4-BE49-F238E27FC236}">
                <a16:creationId xmlns:a16="http://schemas.microsoft.com/office/drawing/2014/main" id="{CDCF46B3-F1F6-7A1C-0421-D9999E820B91}"/>
              </a:ext>
            </a:extLst>
          </p:cNvPr>
          <p:cNvSpPr txBox="1"/>
          <p:nvPr/>
        </p:nvSpPr>
        <p:spPr>
          <a:xfrm>
            <a:off x="1027524" y="1279046"/>
            <a:ext cx="6997359" cy="497957"/>
          </a:xfrm>
          <a:prstGeom prst="rect">
            <a:avLst/>
          </a:prstGeom>
          <a:noFill/>
        </p:spPr>
        <p:txBody>
          <a:bodyPr wrap="square" rtlCol="0">
            <a:spAutoFit/>
          </a:bodyPr>
          <a:lstStyle/>
          <a:p>
            <a:pPr marL="457200" indent="-457200">
              <a:lnSpc>
                <a:spcPct val="120000"/>
              </a:lnSpc>
              <a:buClr>
                <a:srgbClr val="E83428"/>
              </a:buClr>
              <a:buFont typeface="Wingdings" panose="05000000000000000000" pitchFamily="2" charset="2"/>
              <a:buChar char="Ø"/>
            </a:pPr>
            <a:r>
              <a:rPr lang="zh-CN" altLang="en-US" sz="2400" b="1" dirty="0">
                <a:solidFill>
                  <a:srgbClr val="4F4D50"/>
                </a:solidFill>
                <a:latin typeface="微软雅黑" panose="020B0503020204020204" pitchFamily="34" charset="-122"/>
                <a:ea typeface="微软雅黑" panose="020B0503020204020204" pitchFamily="34" charset="-122"/>
              </a:rPr>
              <a:t>视觉跟随</a:t>
            </a:r>
          </a:p>
        </p:txBody>
      </p:sp>
    </p:spTree>
    <p:extLst>
      <p:ext uri="{BB962C8B-B14F-4D97-AF65-F5344CB8AC3E}">
        <p14:creationId xmlns:p14="http://schemas.microsoft.com/office/powerpoint/2010/main" val="353164815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203CDE4-4D2D-A548-C02A-B5D688F4A837}"/>
              </a:ext>
            </a:extLst>
          </p:cNvPr>
          <p:cNvSpPr txBox="1"/>
          <p:nvPr/>
        </p:nvSpPr>
        <p:spPr>
          <a:xfrm>
            <a:off x="875125" y="250992"/>
            <a:ext cx="3686348" cy="565604"/>
          </a:xfrm>
          <a:prstGeom prst="rect">
            <a:avLst/>
          </a:prstGeom>
          <a:noFill/>
        </p:spPr>
        <p:txBody>
          <a:bodyPr wrap="square" rtlCol="0">
            <a:spAutoFit/>
          </a:bodyPr>
          <a:lstStyle>
            <a:defPPr>
              <a:defRPr lang="zh-CN"/>
            </a:defPPr>
            <a:lvl1pPr>
              <a:lnSpc>
                <a:spcPct val="120000"/>
              </a:lnSpc>
              <a:defRPr sz="2800" b="1">
                <a:solidFill>
                  <a:srgbClr val="4F4D50"/>
                </a:solidFill>
                <a:latin typeface="微软雅黑" panose="020B0503020204020204" pitchFamily="34" charset="-122"/>
                <a:ea typeface="微软雅黑" panose="020B0503020204020204" pitchFamily="34" charset="-122"/>
              </a:defRPr>
            </a:lvl1pPr>
          </a:lstStyle>
          <a:p>
            <a:r>
              <a:rPr lang="zh-CN" altLang="en-US" dirty="0">
                <a:sym typeface="+mn-ea"/>
              </a:rPr>
              <a:t>参考</a:t>
            </a:r>
            <a:endParaRPr lang="zh-CN" altLang="en-US" dirty="0"/>
          </a:p>
        </p:txBody>
      </p:sp>
      <p:sp>
        <p:nvSpPr>
          <p:cNvPr id="2" name="文本框 1">
            <a:extLst>
              <a:ext uri="{FF2B5EF4-FFF2-40B4-BE49-F238E27FC236}">
                <a16:creationId xmlns:a16="http://schemas.microsoft.com/office/drawing/2014/main" id="{2081CD6F-9A56-B303-1853-72AA94F8E1A7}"/>
              </a:ext>
            </a:extLst>
          </p:cNvPr>
          <p:cNvSpPr txBox="1"/>
          <p:nvPr/>
        </p:nvSpPr>
        <p:spPr>
          <a:xfrm>
            <a:off x="1027525" y="1899677"/>
            <a:ext cx="10163639" cy="1689052"/>
          </a:xfrm>
          <a:prstGeom prst="rect">
            <a:avLst/>
          </a:prstGeom>
          <a:noFill/>
        </p:spPr>
        <p:txBody>
          <a:bodyPr wrap="square" rtlCol="0">
            <a:spAutoFit/>
          </a:bodyPr>
          <a:lstStyle>
            <a:defPPr>
              <a:defRPr lang="zh-CN"/>
            </a:defPPr>
            <a:lvl1pPr marL="285750" indent="-285750">
              <a:lnSpc>
                <a:spcPct val="150000"/>
              </a:lnSpc>
              <a:buFont typeface="Arial" panose="020B0604020202020204" pitchFamily="34" charset="0"/>
              <a:buChar char="•"/>
              <a:defRPr sz="2400">
                <a:solidFill>
                  <a:srgbClr val="E83428"/>
                </a:solidFill>
                <a:effectLst/>
                <a:latin typeface="微软雅黑" panose="020B0503020204020204" pitchFamily="34" charset="-122"/>
                <a:ea typeface="微软雅黑" panose="020B0503020204020204" pitchFamily="34" charset="-122"/>
                <a:cs typeface="Times New Roman" panose="02020603050405020304" pitchFamily="18" charset="0"/>
              </a:defRPr>
            </a:lvl1pPr>
          </a:lstStyle>
          <a:p>
            <a:r>
              <a:rPr lang="en-US" altLang="zh-CN" dirty="0">
                <a:solidFill>
                  <a:schemeClr val="tx1"/>
                </a:solidFill>
              </a:rPr>
              <a:t>BR280</a:t>
            </a:r>
            <a:r>
              <a:rPr lang="zh-CN" altLang="en-US" dirty="0">
                <a:solidFill>
                  <a:schemeClr val="tx1"/>
                </a:solidFill>
              </a:rPr>
              <a:t>的</a:t>
            </a:r>
            <a:r>
              <a:rPr lang="en-US" altLang="zh-CN" dirty="0" err="1">
                <a:solidFill>
                  <a:schemeClr val="tx1"/>
                </a:solidFill>
              </a:rPr>
              <a:t>beetle_ai</a:t>
            </a:r>
            <a:r>
              <a:rPr lang="zh-CN" altLang="en-US" dirty="0">
                <a:solidFill>
                  <a:schemeClr val="tx1"/>
                </a:solidFill>
              </a:rPr>
              <a:t>文件夹内有各种</a:t>
            </a:r>
            <a:r>
              <a:rPr lang="en-US" altLang="zh-CN" dirty="0">
                <a:solidFill>
                  <a:schemeClr val="tx1"/>
                </a:solidFill>
              </a:rPr>
              <a:t>demo</a:t>
            </a:r>
            <a:r>
              <a:rPr lang="zh-CN" altLang="en-US" dirty="0">
                <a:solidFill>
                  <a:schemeClr val="tx1"/>
                </a:solidFill>
              </a:rPr>
              <a:t>，具体参考相关手册</a:t>
            </a:r>
            <a:endParaRPr lang="en-US" altLang="zh-CN" dirty="0">
              <a:solidFill>
                <a:schemeClr val="tx1"/>
              </a:solidFill>
            </a:endParaRPr>
          </a:p>
          <a:p>
            <a:r>
              <a:rPr lang="zh-CN" altLang="en-US" dirty="0">
                <a:solidFill>
                  <a:schemeClr val="tx1"/>
                </a:solidFill>
              </a:rPr>
              <a:t>可参考其中的二维码跟随和颜色抓取，以及机械臂控制等</a:t>
            </a:r>
            <a:r>
              <a:rPr lang="en-US" altLang="zh-CN" dirty="0">
                <a:solidFill>
                  <a:schemeClr val="tx1"/>
                </a:solidFill>
              </a:rPr>
              <a:t>demo</a:t>
            </a:r>
            <a:r>
              <a:rPr lang="zh-CN" altLang="en-US" dirty="0">
                <a:solidFill>
                  <a:schemeClr val="tx1"/>
                </a:solidFill>
              </a:rPr>
              <a:t>来实现货架自动抓取</a:t>
            </a:r>
          </a:p>
        </p:txBody>
      </p:sp>
    </p:spTree>
    <p:extLst>
      <p:ext uri="{BB962C8B-B14F-4D97-AF65-F5344CB8AC3E}">
        <p14:creationId xmlns:p14="http://schemas.microsoft.com/office/powerpoint/2010/main" val="171063164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任意多边形: 形状 7"/>
          <p:cNvSpPr/>
          <p:nvPr/>
        </p:nvSpPr>
        <p:spPr>
          <a:xfrm>
            <a:off x="-1" y="1410789"/>
            <a:ext cx="8441635" cy="3526971"/>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0" name="直接连接符 9"/>
          <p:cNvCxnSpPr/>
          <p:nvPr/>
        </p:nvCxnSpPr>
        <p:spPr>
          <a:xfrm flipH="1">
            <a:off x="5135493" y="3294490"/>
            <a:ext cx="1311965" cy="1643269"/>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983635" y="1737738"/>
            <a:ext cx="1311965" cy="164326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985796" y="2785039"/>
            <a:ext cx="5828652" cy="768350"/>
          </a:xfrm>
          <a:prstGeom prst="rect">
            <a:avLst/>
          </a:prstGeom>
          <a:noFill/>
        </p:spPr>
        <p:txBody>
          <a:bodyPr wrap="square" rtlCol="0">
            <a:spAutoFit/>
          </a:bodyPr>
          <a:lstStyle/>
          <a:p>
            <a:r>
              <a:rPr lang="en-US" altLang="zh-CN" sz="4400" b="1" dirty="0">
                <a:solidFill>
                  <a:schemeClr val="bg1"/>
                </a:solidFill>
                <a:latin typeface="思源宋体 CN" panose="02020700000000000000" pitchFamily="18" charset="-122"/>
                <a:ea typeface="思源宋体 CN" panose="02020700000000000000" pitchFamily="18" charset="-122"/>
              </a:rPr>
              <a:t>THANK YOU</a:t>
            </a:r>
            <a:endParaRPr lang="zh-CN" altLang="en-US" sz="4400" b="1" dirty="0">
              <a:solidFill>
                <a:schemeClr val="bg1"/>
              </a:solidFill>
              <a:latin typeface="思源宋体 CN" panose="02020700000000000000" pitchFamily="18" charset="-122"/>
              <a:ea typeface="思源宋体 CN" panose="02020700000000000000" pitchFamily="18" charset="-122"/>
            </a:endParaRPr>
          </a:p>
        </p:txBody>
      </p:sp>
      <p:cxnSp>
        <p:nvCxnSpPr>
          <p:cNvPr id="15" name="直接连接符 14"/>
          <p:cNvCxnSpPr/>
          <p:nvPr/>
        </p:nvCxnSpPr>
        <p:spPr>
          <a:xfrm>
            <a:off x="5327374" y="5447211"/>
            <a:ext cx="6864626" cy="0"/>
          </a:xfrm>
          <a:prstGeom prst="line">
            <a:avLst/>
          </a:prstGeom>
          <a:ln w="28575">
            <a:solidFill>
              <a:srgbClr val="647996"/>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51979" y="1521663"/>
            <a:ext cx="2517767" cy="565748"/>
          </a:xfrm>
          <a:prstGeom prst="rect">
            <a:avLst/>
          </a:prstGeom>
        </p:spPr>
      </p:pic>
      <p:sp>
        <p:nvSpPr>
          <p:cNvPr id="2" name="矩形 1">
            <a:extLst>
              <a:ext uri="{FF2B5EF4-FFF2-40B4-BE49-F238E27FC236}">
                <a16:creationId xmlns:a16="http://schemas.microsoft.com/office/drawing/2014/main" id="{386F18E9-5888-2030-A87E-991B70917594}"/>
              </a:ext>
            </a:extLst>
          </p:cNvPr>
          <p:cNvSpPr/>
          <p:nvPr/>
        </p:nvSpPr>
        <p:spPr>
          <a:xfrm>
            <a:off x="10677057" y="1203044"/>
            <a:ext cx="2269686" cy="18470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A98DCD24-9463-D230-18E9-F85AFCC41CAA}"/>
              </a:ext>
            </a:extLst>
          </p:cNvPr>
          <p:cNvGrpSpPr/>
          <p:nvPr/>
        </p:nvGrpSpPr>
        <p:grpSpPr>
          <a:xfrm>
            <a:off x="7902034" y="1053746"/>
            <a:ext cx="5044709" cy="3992699"/>
            <a:chOff x="86310" y="2539437"/>
            <a:chExt cx="4796710" cy="3820569"/>
          </a:xfrm>
        </p:grpSpPr>
        <p:pic>
          <p:nvPicPr>
            <p:cNvPr id="5" name="图片 4">
              <a:extLst>
                <a:ext uri="{FF2B5EF4-FFF2-40B4-BE49-F238E27FC236}">
                  <a16:creationId xmlns:a16="http://schemas.microsoft.com/office/drawing/2014/main" id="{1DAE475D-FF0F-AC5A-ED4C-FC30BD31EA6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310" y="2539437"/>
              <a:ext cx="4584554" cy="3820569"/>
            </a:xfrm>
            <a:prstGeom prst="rect">
              <a:avLst/>
            </a:prstGeom>
          </p:spPr>
        </p:pic>
        <p:sp>
          <p:nvSpPr>
            <p:cNvPr id="6" name="矩形 5">
              <a:extLst>
                <a:ext uri="{FF2B5EF4-FFF2-40B4-BE49-F238E27FC236}">
                  <a16:creationId xmlns:a16="http://schemas.microsoft.com/office/drawing/2014/main" id="{12407A3A-3248-3ADC-644D-536FDE1FECBD}"/>
                </a:ext>
              </a:extLst>
            </p:cNvPr>
            <p:cNvSpPr/>
            <p:nvPr/>
          </p:nvSpPr>
          <p:spPr>
            <a:xfrm>
              <a:off x="2724912" y="2682299"/>
              <a:ext cx="2158108" cy="17674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图像话题的消息类型</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A1C37379-EE3B-4B15-9420-0B9D1339965A}"/>
              </a:ext>
            </a:extLst>
          </p:cNvPr>
          <p:cNvPicPr>
            <a:picLocks noChangeAspect="1"/>
          </p:cNvPicPr>
          <p:nvPr/>
        </p:nvPicPr>
        <p:blipFill>
          <a:blip r:embed="rId4"/>
          <a:stretch>
            <a:fillRect/>
          </a:stretch>
        </p:blipFill>
        <p:spPr>
          <a:xfrm>
            <a:off x="1597347" y="1170120"/>
            <a:ext cx="8997306" cy="4267015"/>
          </a:xfrm>
          <a:prstGeom prst="rect">
            <a:avLst/>
          </a:prstGeom>
        </p:spPr>
      </p:pic>
    </p:spTree>
    <p:extLst>
      <p:ext uri="{BB962C8B-B14F-4D97-AF65-F5344CB8AC3E}">
        <p14:creationId xmlns:p14="http://schemas.microsoft.com/office/powerpoint/2010/main" val="1423138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75125" y="250992"/>
            <a:ext cx="3686348" cy="565604"/>
          </a:xfrm>
          <a:prstGeom prst="rect">
            <a:avLst/>
          </a:prstGeom>
          <a:noFill/>
        </p:spPr>
        <p:txBody>
          <a:bodyPr wrap="square" rtlCol="0">
            <a:spAutoFit/>
          </a:bodyPr>
          <a:lstStyle/>
          <a:p>
            <a:pPr algn="l">
              <a:lnSpc>
                <a:spcPct val="120000"/>
              </a:lnSpc>
            </a:pPr>
            <a:r>
              <a:rPr lang="zh-CN" altLang="en-US" sz="2800" b="1" dirty="0">
                <a:solidFill>
                  <a:srgbClr val="4F4D50"/>
                </a:solidFill>
                <a:latin typeface="微软雅黑" panose="020B0503020204020204" pitchFamily="34" charset="-122"/>
                <a:ea typeface="微软雅黑" panose="020B0503020204020204" pitchFamily="34" charset="-122"/>
                <a:sym typeface="+mn-ea"/>
              </a:rPr>
              <a:t>消息定义</a:t>
            </a:r>
            <a:endParaRPr lang="zh-CN" altLang="en-US" sz="2800" b="1" dirty="0">
              <a:solidFill>
                <a:srgbClr val="4F4D5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49677" y="99297"/>
            <a:ext cx="1723627" cy="387303"/>
          </a:xfrm>
          <a:prstGeom prst="rect">
            <a:avLst/>
          </a:prstGeom>
        </p:spPr>
      </p:pic>
      <p:cxnSp>
        <p:nvCxnSpPr>
          <p:cNvPr id="11" name="直线连接符 13"/>
          <p:cNvCxnSpPr/>
          <p:nvPr/>
        </p:nvCxnSpPr>
        <p:spPr>
          <a:xfrm>
            <a:off x="875125" y="865842"/>
            <a:ext cx="3846771" cy="0"/>
          </a:xfrm>
          <a:prstGeom prst="line">
            <a:avLst/>
          </a:prstGeom>
          <a:ln w="57150">
            <a:solidFill>
              <a:srgbClr val="E83428"/>
            </a:solidFill>
          </a:ln>
        </p:spPr>
        <p:style>
          <a:lnRef idx="1">
            <a:schemeClr val="accent1"/>
          </a:lnRef>
          <a:fillRef idx="0">
            <a:schemeClr val="accent1"/>
          </a:fillRef>
          <a:effectRef idx="0">
            <a:schemeClr val="accent1"/>
          </a:effectRef>
          <a:fontRef idx="minor">
            <a:schemeClr val="tx1"/>
          </a:fontRef>
        </p:style>
      </p:cxnSp>
      <p:sp>
        <p:nvSpPr>
          <p:cNvPr id="16" name="任意多边形: 形状 15"/>
          <p:cNvSpPr/>
          <p:nvPr/>
        </p:nvSpPr>
        <p:spPr>
          <a:xfrm>
            <a:off x="0" y="437321"/>
            <a:ext cx="795130" cy="463827"/>
          </a:xfrm>
          <a:custGeom>
            <a:avLst/>
            <a:gdLst>
              <a:gd name="connsiteX0" fmla="*/ 0 w 5065516"/>
              <a:gd name="connsiteY0" fmla="*/ 0 h 3553098"/>
              <a:gd name="connsiteX1" fmla="*/ 5065516 w 5065516"/>
              <a:gd name="connsiteY1" fmla="*/ 0 h 3553098"/>
              <a:gd name="connsiteX2" fmla="*/ 3280043 w 5065516"/>
              <a:gd name="connsiteY2" fmla="*/ 3553098 h 3553098"/>
              <a:gd name="connsiteX3" fmla="*/ 0 w 5065516"/>
              <a:gd name="connsiteY3" fmla="*/ 3553098 h 3553098"/>
            </a:gdLst>
            <a:ahLst/>
            <a:cxnLst>
              <a:cxn ang="0">
                <a:pos x="connsiteX0" y="connsiteY0"/>
              </a:cxn>
              <a:cxn ang="0">
                <a:pos x="connsiteX1" y="connsiteY1"/>
              </a:cxn>
              <a:cxn ang="0">
                <a:pos x="connsiteX2" y="connsiteY2"/>
              </a:cxn>
              <a:cxn ang="0">
                <a:pos x="connsiteX3" y="connsiteY3"/>
              </a:cxn>
            </a:cxnLst>
            <a:rect l="l" t="t" r="r" b="b"/>
            <a:pathLst>
              <a:path w="5065516" h="3553098">
                <a:moveTo>
                  <a:pt x="0" y="0"/>
                </a:moveTo>
                <a:lnTo>
                  <a:pt x="5065516" y="0"/>
                </a:lnTo>
                <a:lnTo>
                  <a:pt x="3280043" y="3553098"/>
                </a:lnTo>
                <a:lnTo>
                  <a:pt x="0" y="3553098"/>
                </a:lnTo>
                <a:close/>
              </a:path>
            </a:pathLst>
          </a:custGeom>
          <a:solidFill>
            <a:srgbClr val="647996"/>
          </a:solidFill>
          <a:ln>
            <a:solidFill>
              <a:srgbClr val="64799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cxnSp>
        <p:nvCxnSpPr>
          <p:cNvPr id="17" name="直线连接符 13"/>
          <p:cNvCxnSpPr/>
          <p:nvPr/>
        </p:nvCxnSpPr>
        <p:spPr>
          <a:xfrm>
            <a:off x="1503889" y="958012"/>
            <a:ext cx="3846771" cy="0"/>
          </a:xfrm>
          <a:prstGeom prst="line">
            <a:avLst/>
          </a:prstGeom>
          <a:ln w="57150">
            <a:solidFill>
              <a:srgbClr val="647996"/>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E71C234E-65A6-4725-9F2A-63C78C2F71A6}"/>
              </a:ext>
            </a:extLst>
          </p:cNvPr>
          <p:cNvSpPr txBox="1"/>
          <p:nvPr/>
        </p:nvSpPr>
        <p:spPr>
          <a:xfrm>
            <a:off x="875125" y="1190844"/>
            <a:ext cx="10749170" cy="4801314"/>
          </a:xfrm>
          <a:prstGeom prst="rect">
            <a:avLst/>
          </a:prstGeom>
          <a:noFill/>
        </p:spPr>
        <p:txBody>
          <a:bodyPr wrap="square" rtlCol="0">
            <a:spAutoFit/>
          </a:bodyPr>
          <a:lstStyle/>
          <a:p>
            <a:pPr marL="342900" lvl="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header</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：消息头，包含图像的序号、时间戳和绑定坐标系。</a:t>
            </a:r>
          </a:p>
          <a:p>
            <a:pPr marL="342900" lvl="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height</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：图像的纵向分辨率，即图像包含多少行的像素点，这里使用的摄像头为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480</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lvl="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width</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：图像的横向分辨率，即图像包含多少列的像素点，这里使用的摄像头为</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640.</a:t>
            </a:r>
            <a:endParaRPr lang="zh-CN" altLang="zh-CN" sz="2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lvl="0" indent="-342900">
              <a:lnSpc>
                <a:spcPct val="150000"/>
              </a:lnSpc>
              <a:buFont typeface="Wingdings" panose="05000000000000000000" pitchFamily="2" charset="2"/>
              <a:buChar char="Ø"/>
            </a:pP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encoding</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：图像的编码格式，包含</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RGB</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a:latin typeface="微软雅黑" panose="020B0503020204020204" pitchFamily="34" charset="-122"/>
                <a:ea typeface="微软雅黑" panose="020B0503020204020204" pitchFamily="34" charset="-122"/>
                <a:cs typeface="Times New Roman" panose="02020603050405020304" pitchFamily="18" charset="0"/>
              </a:rPr>
              <a:t>YUV</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等常用的格式，不涉及图像压缩编码。</a:t>
            </a:r>
          </a:p>
          <a:p>
            <a:pPr marL="342900" lvl="0" indent="-342900">
              <a:lnSpc>
                <a:spcPct val="150000"/>
              </a:lnSpc>
              <a:buFont typeface="Wingdings" panose="05000000000000000000" pitchFamily="2" charset="2"/>
              <a:buChar char="Ø"/>
            </a:pPr>
            <a:r>
              <a:rPr lang="en-US" altLang="zh-CN" sz="2400" dirty="0" err="1">
                <a:latin typeface="微软雅黑" panose="020B0503020204020204" pitchFamily="34" charset="-122"/>
                <a:ea typeface="微软雅黑" panose="020B0503020204020204" pitchFamily="34" charset="-122"/>
                <a:cs typeface="Times New Roman" panose="02020603050405020304" pitchFamily="18" charset="0"/>
              </a:rPr>
              <a:t>is_bigendian</a:t>
            </a:r>
            <a:r>
              <a:rPr lang="zh-CN" altLang="zh-CN" sz="2400" dirty="0">
                <a:latin typeface="微软雅黑" panose="020B0503020204020204" pitchFamily="34" charset="-122"/>
                <a:ea typeface="微软雅黑" panose="020B0503020204020204" pitchFamily="34" charset="-122"/>
                <a:cs typeface="Times New Roman" panose="02020603050405020304" pitchFamily="18" charset="0"/>
              </a:rPr>
              <a:t>：图像数据的大小端存储模式。</a:t>
            </a:r>
          </a:p>
          <a:p>
            <a:endParaRPr lang="zh-CN" altLang="en-US" dirty="0"/>
          </a:p>
        </p:txBody>
      </p:sp>
    </p:spTree>
    <p:extLst>
      <p:ext uri="{BB962C8B-B14F-4D97-AF65-F5344CB8AC3E}">
        <p14:creationId xmlns:p14="http://schemas.microsoft.com/office/powerpoint/2010/main" val="1398828527"/>
      </p:ext>
    </p:extLst>
  </p:cSld>
  <p:clrMapOvr>
    <a:masterClrMapping/>
  </p:clrMapOvr>
</p:sld>
</file>

<file path=ppt/theme/theme1.xml><?xml version="1.0" encoding="utf-8"?>
<a:theme xmlns:a="http://schemas.openxmlformats.org/drawingml/2006/main" name="Office 主题​​">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4596</TotalTime>
  <Words>4317</Words>
  <Application>Microsoft Office PowerPoint</Application>
  <PresentationFormat>宽屏</PresentationFormat>
  <Paragraphs>399</Paragraphs>
  <Slides>78</Slides>
  <Notes>70</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链接</vt:lpstr>
      </vt:variant>
      <vt:variant>
        <vt:i4>6</vt:i4>
      </vt:variant>
      <vt:variant>
        <vt:lpstr>幻灯片标题</vt:lpstr>
      </vt:variant>
      <vt:variant>
        <vt:i4>78</vt:i4>
      </vt:variant>
    </vt:vector>
  </HeadingPairs>
  <TitlesOfParts>
    <vt:vector size="96" baseType="lpstr">
      <vt:lpstr>-apple-system</vt:lpstr>
      <vt:lpstr>等线</vt:lpstr>
      <vt:lpstr>华文行楷</vt:lpstr>
      <vt:lpstr>思源宋体 CN</vt:lpstr>
      <vt:lpstr>思源宋体 CN Light</vt:lpstr>
      <vt:lpstr>微软雅黑</vt:lpstr>
      <vt:lpstr>Arial</vt:lpstr>
      <vt:lpstr>Arial Black</vt:lpstr>
      <vt:lpstr>Consolas</vt:lpstr>
      <vt:lpstr>Times New Roman</vt:lpstr>
      <vt:lpstr>Wingdings</vt:lpstr>
      <vt:lpstr>Office 主题​​</vt:lpstr>
      <vt:lpstr>file:///D:\BR280\比赛培训体系\比赛培训-进阶\摄像头C++.docx</vt:lpstr>
      <vt:lpstr>file:///D:\BR280\比赛培训体系\比赛培训-进阶\摄像头python.docx</vt:lpstr>
      <vt:lpstr>file:///D:\BR280\比赛培训体系\比赛培训-进阶\颜色检测.docx</vt:lpstr>
      <vt:lpstr>file:///D:\BR280\比赛培训体系\比赛培训-进阶\1.深度学习与数据标注.docx</vt:lpstr>
      <vt:lpstr>file:///D:\BR280\比赛培训体系\比赛培训-进阶\4、建图定位与导航基本使用\1.Cartographer算法建图.docx</vt:lpstr>
      <vt:lpstr>file:///D:\BR280\比赛培训体系\比赛培训-进阶\4、建图定位与导航基本使用\2.SLAM导航实践操作.docx</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白 夜</dc:creator>
  <cp:lastModifiedBy>l sw</cp:lastModifiedBy>
  <cp:revision>345</cp:revision>
  <dcterms:created xsi:type="dcterms:W3CDTF">2020-08-13T14:31:00Z</dcterms:created>
  <dcterms:modified xsi:type="dcterms:W3CDTF">2023-05-05T01:43:05Z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2EDAD6D500484817A83107018C0A6CD7</vt:lpwstr>
  </property>
</Properties>
</file>